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
  </p:notesMasterIdLst>
  <p:sldIdLst>
    <p:sldId id="626" r:id="rId2"/>
  </p:sldIdLst>
  <p:sldSz cx="6858000" cy="9144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E96"/>
    <a:srgbClr val="009832"/>
    <a:srgbClr val="00ABC9"/>
    <a:srgbClr val="004A99"/>
    <a:srgbClr val="003399"/>
    <a:srgbClr val="0099CC"/>
    <a:srgbClr val="0000FF"/>
    <a:srgbClr val="3333CC"/>
    <a:srgbClr val="3366FF"/>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0" autoAdjust="0"/>
    <p:restoredTop sz="98738" autoAdjust="0"/>
  </p:normalViewPr>
  <p:slideViewPr>
    <p:cSldViewPr>
      <p:cViewPr varScale="1">
        <p:scale>
          <a:sx n="55" d="100"/>
          <a:sy n="55" d="100"/>
        </p:scale>
        <p:origin x="1182" y="66"/>
      </p:cViewPr>
      <p:guideLst>
        <p:guide orient="horz" pos="2880"/>
        <p:guide pos="2160"/>
      </p:guideLst>
    </p:cSldViewPr>
  </p:slideViewPr>
  <p:outlineViewPr>
    <p:cViewPr>
      <p:scale>
        <a:sx n="33" d="100"/>
        <a:sy n="33" d="100"/>
      </p:scale>
      <p:origin x="0" y="3456"/>
    </p:cViewPr>
  </p:outlineViewPr>
  <p:notesTextViewPr>
    <p:cViewPr>
      <p:scale>
        <a:sx n="1" d="1"/>
        <a:sy n="1" d="1"/>
      </p:scale>
      <p:origin x="0" y="0"/>
    </p:cViewPr>
  </p:notesTextViewPr>
  <p:sorterViewPr>
    <p:cViewPr>
      <p:scale>
        <a:sx n="64" d="100"/>
        <a:sy n="64" d="100"/>
      </p:scale>
      <p:origin x="0" y="0"/>
    </p:cViewPr>
  </p:sorterViewPr>
  <p:notesViewPr>
    <p:cSldViewPr>
      <p:cViewPr varScale="1">
        <p:scale>
          <a:sx n="55" d="100"/>
          <a:sy n="55" d="100"/>
        </p:scale>
        <p:origin x="-1771" y="-77"/>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fr-FR"/>
          </a:p>
        </p:txBody>
      </p:sp>
      <p:sp>
        <p:nvSpPr>
          <p:cNvPr id="3" name="Espace réservé de la date 2"/>
          <p:cNvSpPr>
            <a:spLocks noGrp="1"/>
          </p:cNvSpPr>
          <p:nvPr>
            <p:ph type="dt" idx="1"/>
          </p:nvPr>
        </p:nvSpPr>
        <p:spPr>
          <a:xfrm>
            <a:off x="4020506" y="0"/>
            <a:ext cx="3077137" cy="512304"/>
          </a:xfrm>
          <a:prstGeom prst="rect">
            <a:avLst/>
          </a:prstGeom>
        </p:spPr>
        <p:txBody>
          <a:bodyPr vert="horz" lIns="94768" tIns="47384" rIns="94768" bIns="47384" rtlCol="0"/>
          <a:lstStyle>
            <a:lvl1pPr algn="r">
              <a:defRPr sz="1200"/>
            </a:lvl1pPr>
          </a:lstStyle>
          <a:p>
            <a:fld id="{AAF07422-949C-44B2-BFCB-3D69D378FB18}" type="datetimeFigureOut">
              <a:rPr lang="fr-FR" smtClean="0"/>
              <a:t>27/11/2018</a:t>
            </a:fld>
            <a:endParaRPr lang="fr-FR"/>
          </a:p>
        </p:txBody>
      </p:sp>
      <p:sp>
        <p:nvSpPr>
          <p:cNvPr id="4" name="Espace réservé de l'image des diapositives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4768" tIns="47384" rIns="94768" bIns="47384" rtlCol="0" anchor="ctr"/>
          <a:lstStyle/>
          <a:p>
            <a:endParaRPr lang="fr-FR"/>
          </a:p>
        </p:txBody>
      </p:sp>
      <p:sp>
        <p:nvSpPr>
          <p:cNvPr id="5" name="Espace réservé des commentaires 4"/>
          <p:cNvSpPr>
            <a:spLocks noGrp="1"/>
          </p:cNvSpPr>
          <p:nvPr>
            <p:ph type="body" sz="quarter" idx="3"/>
          </p:nvPr>
        </p:nvSpPr>
        <p:spPr>
          <a:xfrm>
            <a:off x="709599" y="4861155"/>
            <a:ext cx="5680103" cy="4605821"/>
          </a:xfrm>
          <a:prstGeom prst="rect">
            <a:avLst/>
          </a:prstGeom>
        </p:spPr>
        <p:txBody>
          <a:bodyPr vert="horz" lIns="94768" tIns="47384" rIns="94768" bIns="4738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0506" y="9720673"/>
            <a:ext cx="3077137" cy="512303"/>
          </a:xfrm>
          <a:prstGeom prst="rect">
            <a:avLst/>
          </a:prstGeom>
        </p:spPr>
        <p:txBody>
          <a:bodyPr vert="horz" lIns="94768" tIns="47384" rIns="94768" bIns="47384" rtlCol="0" anchor="b"/>
          <a:lstStyle>
            <a:lvl1pPr algn="r">
              <a:defRPr sz="1200"/>
            </a:lvl1pPr>
          </a:lstStyle>
          <a:p>
            <a:fld id="{DEE9902B-5662-47CB-8EBC-8BB131E641A1}" type="slidenum">
              <a:rPr lang="fr-FR" smtClean="0"/>
              <a:t>‹N°›</a:t>
            </a:fld>
            <a:endParaRPr lang="fr-FR"/>
          </a:p>
        </p:txBody>
      </p:sp>
    </p:spTree>
    <p:extLst>
      <p:ext uri="{BB962C8B-B14F-4D97-AF65-F5344CB8AC3E}">
        <p14:creationId xmlns:p14="http://schemas.microsoft.com/office/powerpoint/2010/main" val="101488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74"/>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54563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Vide">
    <p:spTree>
      <p:nvGrpSpPr>
        <p:cNvPr id="1" name=""/>
        <p:cNvGrpSpPr/>
        <p:nvPr/>
      </p:nvGrpSpPr>
      <p:grpSpPr>
        <a:xfrm>
          <a:off x="0" y="0"/>
          <a:ext cx="0" cy="0"/>
          <a:chOff x="0" y="0"/>
          <a:chExt cx="0" cy="0"/>
        </a:xfrm>
      </p:grpSpPr>
      <p:pic>
        <p:nvPicPr>
          <p:cNvPr id="2051" name="Picture 3" descr="\\FL001F1\web_upload\Mario_Lacroix\fonds_konix\fond_konix-PC.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27384" y="-36512"/>
            <a:ext cx="6907774" cy="518083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l001f1\DIM\Archives_DIM\DIM\KONIX\LOGOS\LOGO KONIX\PAR_CATEGORIE\KONIX_GAMING_PC.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760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6_V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27384" y="-36512"/>
            <a:ext cx="6889022" cy="5166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fl001f1\DIM\Archives_DIM\DIM\KONIX\LOGOS\LOGO KONIX\PAR_CATEGORIE\KONIX_GAMING_PC.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9638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4_Vide">
    <p:spTree>
      <p:nvGrpSpPr>
        <p:cNvPr id="1" name=""/>
        <p:cNvGrpSpPr/>
        <p:nvPr/>
      </p:nvGrpSpPr>
      <p:grpSpPr>
        <a:xfrm>
          <a:off x="0" y="0"/>
          <a:ext cx="0" cy="0"/>
          <a:chOff x="0" y="0"/>
          <a:chExt cx="0" cy="0"/>
        </a:xfrm>
      </p:grpSpPr>
      <p:pic>
        <p:nvPicPr>
          <p:cNvPr id="3075" name="Picture 3" descr="\\FL001F1\web_upload\Mario_Lacroix\fonds_konix\fond_konix-SONY.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27384" y="1"/>
            <a:ext cx="6907774" cy="5220072"/>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fl001f1\DIM\Archives_DIM\DIM\KONIX\LOGOS\LOGO KONIX\PAR_CATEGORIE\KONIX_GAMING_SONY.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760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5_Vide">
    <p:spTree>
      <p:nvGrpSpPr>
        <p:cNvPr id="1" name=""/>
        <p:cNvGrpSpPr/>
        <p:nvPr/>
      </p:nvGrpSpPr>
      <p:grpSpPr>
        <a:xfrm>
          <a:off x="0" y="0"/>
          <a:ext cx="0" cy="0"/>
          <a:chOff x="0" y="0"/>
          <a:chExt cx="0" cy="0"/>
        </a:xfrm>
      </p:grpSpPr>
      <p:pic>
        <p:nvPicPr>
          <p:cNvPr id="4099" name="Picture 3" descr="\\FL001F1\web_upload\Mario_Lacroix\fonds_konix\fond_konix-xbox.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20959" y="-36512"/>
            <a:ext cx="6878960" cy="515922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fl001f1\DIM\Archives_DIM\DIM\KONIX\LOGOS\LOGO KONIX\PAR_CATEGORIE\KONIX_GAMING_XBOX.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5"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760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5"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92" y="364074"/>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5" y="1913474"/>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1492821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377192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196177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92"/>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92"/>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367579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58933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25"/>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738907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8"/>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8"/>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409871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4"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4"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205861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1167337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8C5E42-910C-43C7-90C5-433A998A7963}" type="datetimeFigureOut">
              <a:rPr lang="fr-FR" smtClean="0"/>
              <a:t>27/11/2018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297427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pic>
        <p:nvPicPr>
          <p:cNvPr id="5122" name="Picture 2" descr="\\FL001F1\web_upload\Mario_Lacroix\fonds_konix\fond_konix-gaming.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0" y="-36512"/>
            <a:ext cx="6857999" cy="511256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l001f1\DIM\Archives_DIM\DIM\KONIX\LOGOS\LOGO KONIX\PAR_CATEGORIE\KONIX_GAMING_GENERIC.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6321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Vide">
    <p:spTree>
      <p:nvGrpSpPr>
        <p:cNvPr id="1" name=""/>
        <p:cNvGrpSpPr/>
        <p:nvPr/>
      </p:nvGrpSpPr>
      <p:grpSpPr>
        <a:xfrm>
          <a:off x="0" y="0"/>
          <a:ext cx="0" cy="0"/>
          <a:chOff x="0" y="0"/>
          <a:chExt cx="0" cy="0"/>
        </a:xfrm>
      </p:grpSpPr>
      <p:pic>
        <p:nvPicPr>
          <p:cNvPr id="1027" name="Picture 3" descr="\\FL001F1\web_upload\Mario_Lacroix\fonds_konix\fond_konix-nintendo.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0" y="-36512"/>
            <a:ext cx="6858000" cy="532859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fl001f1\DIM\Archives_DIM\DIM\KONIX\LOGOS\LOGO KONIX\PAR_CATEGORIE\KONIX_GAMING_NINTENDO.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76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A8C5E42-910C-43C7-90C5-433A998A7963}" type="datetimeFigureOut">
              <a:rPr lang="fr-FR" smtClean="0"/>
              <a:t>27/11/2018</a:t>
            </a:fld>
            <a:endParaRPr lang="fr-FR" dirty="0"/>
          </a:p>
        </p:txBody>
      </p:sp>
      <p:sp>
        <p:nvSpPr>
          <p:cNvPr id="5" name="Espace réservé du pied de page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FAA2A3-E8E0-4E38-B96B-727BA311D24A}" type="slidenum">
              <a:rPr lang="fr-FR" smtClean="0"/>
              <a:t>‹N°›</a:t>
            </a:fld>
            <a:endParaRPr lang="fr-FR" dirty="0"/>
          </a:p>
        </p:txBody>
      </p:sp>
    </p:spTree>
    <p:extLst>
      <p:ext uri="{BB962C8B-B14F-4D97-AF65-F5344CB8AC3E}">
        <p14:creationId xmlns:p14="http://schemas.microsoft.com/office/powerpoint/2010/main" val="236331240"/>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12" r:id="rId8"/>
    <p:sldLayoutId id="2147483913" r:id="rId9"/>
    <p:sldLayoutId id="2147483914" r:id="rId10"/>
    <p:sldLayoutId id="2147483917" r:id="rId11"/>
    <p:sldLayoutId id="2147483915" r:id="rId12"/>
    <p:sldLayoutId id="2147483916" r:id="rId13"/>
    <p:sldLayoutId id="2147483908" r:id="rId14"/>
    <p:sldLayoutId id="2147483909" r:id="rId15"/>
    <p:sldLayoutId id="2147483910" r:id="rId16"/>
    <p:sldLayoutId id="2147483911"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912" y="8604448"/>
            <a:ext cx="129540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0" y="-6986"/>
            <a:ext cx="6876000" cy="1377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ZoneTexte 19"/>
          <p:cNvSpPr txBox="1"/>
          <p:nvPr/>
        </p:nvSpPr>
        <p:spPr>
          <a:xfrm>
            <a:off x="3212976" y="314236"/>
            <a:ext cx="3744416" cy="369332"/>
          </a:xfrm>
          <a:prstGeom prst="rect">
            <a:avLst/>
          </a:prstGeom>
          <a:noFill/>
        </p:spPr>
        <p:txBody>
          <a:bodyPr wrap="square" rtlCol="0">
            <a:spAutoFit/>
          </a:bodyPr>
          <a:lstStyle/>
          <a:p>
            <a:r>
              <a:rPr lang="fr-FR" b="1" dirty="0" smtClean="0">
                <a:solidFill>
                  <a:prstClr val="white"/>
                </a:solidFill>
              </a:rPr>
              <a:t>ACCESSOIRES NINTENDO SWITCH</a:t>
            </a:r>
            <a:endParaRPr lang="fr-FR" b="1" dirty="0">
              <a:solidFill>
                <a:prstClr val="white"/>
              </a:solidFill>
            </a:endParaRPr>
          </a:p>
        </p:txBody>
      </p:sp>
      <p:sp>
        <p:nvSpPr>
          <p:cNvPr id="14" name="ZoneTexte 13"/>
          <p:cNvSpPr txBox="1"/>
          <p:nvPr/>
        </p:nvSpPr>
        <p:spPr>
          <a:xfrm>
            <a:off x="179262" y="1115616"/>
            <a:ext cx="6715241" cy="461665"/>
          </a:xfrm>
          <a:prstGeom prst="rect">
            <a:avLst/>
          </a:prstGeom>
          <a:noFill/>
        </p:spPr>
        <p:txBody>
          <a:bodyPr wrap="square" rtlCol="0">
            <a:spAutoFit/>
          </a:bodyPr>
          <a:lstStyle/>
          <a:p>
            <a:r>
              <a:rPr lang="en-US" sz="2400" b="1" dirty="0">
                <a:solidFill>
                  <a:prstClr val="black"/>
                </a:solidFill>
                <a:latin typeface="+mj-lt"/>
              </a:rPr>
              <a:t>Comfort </a:t>
            </a:r>
            <a:r>
              <a:rPr lang="en-US" sz="2400" b="1" dirty="0" smtClean="0">
                <a:solidFill>
                  <a:prstClr val="black"/>
                </a:solidFill>
                <a:latin typeface="+mj-lt"/>
              </a:rPr>
              <a:t>Grip</a:t>
            </a:r>
            <a:endParaRPr lang="fr-FR" sz="2400" b="1" dirty="0">
              <a:solidFill>
                <a:prstClr val="black"/>
              </a:solidFill>
              <a:latin typeface="+mj-lt"/>
            </a:endParaRPr>
          </a:p>
        </p:txBody>
      </p:sp>
      <p:sp>
        <p:nvSpPr>
          <p:cNvPr id="16" name="Rectangle 15"/>
          <p:cNvSpPr/>
          <p:nvPr/>
        </p:nvSpPr>
        <p:spPr>
          <a:xfrm>
            <a:off x="321930" y="6084168"/>
            <a:ext cx="2585433" cy="738664"/>
          </a:xfrm>
          <a:prstGeom prst="rect">
            <a:avLst/>
          </a:prstGeom>
          <a:solidFill>
            <a:schemeClr val="bg1">
              <a:lumMod val="85000"/>
            </a:schemeClr>
          </a:solidFill>
        </p:spPr>
        <p:txBody>
          <a:bodyPr wrap="square">
            <a:spAutoFit/>
          </a:bodyPr>
          <a:lstStyle/>
          <a:p>
            <a:r>
              <a:rPr lang="fr-FR" sz="1050" dirty="0" err="1">
                <a:solidFill>
                  <a:prstClr val="black"/>
                </a:solidFill>
              </a:rPr>
              <a:t>Ref</a:t>
            </a:r>
            <a:r>
              <a:rPr lang="fr-FR" sz="1050" dirty="0">
                <a:solidFill>
                  <a:prstClr val="black"/>
                </a:solidFill>
              </a:rPr>
              <a:t> </a:t>
            </a:r>
            <a:r>
              <a:rPr lang="fr-FR" sz="1050" dirty="0" err="1" smtClean="0">
                <a:solidFill>
                  <a:prstClr val="black"/>
                </a:solidFill>
              </a:rPr>
              <a:t>Innelec</a:t>
            </a:r>
            <a:r>
              <a:rPr lang="fr-FR" sz="1050" dirty="0" smtClean="0">
                <a:solidFill>
                  <a:prstClr val="black"/>
                </a:solidFill>
              </a:rPr>
              <a:t> :	</a:t>
            </a:r>
            <a:r>
              <a:rPr lang="fr-FR" sz="1050" dirty="0">
                <a:solidFill>
                  <a:prstClr val="black"/>
                </a:solidFill>
              </a:rPr>
              <a:t>61881106375</a:t>
            </a:r>
            <a:endParaRPr lang="fr-FR" sz="1050" dirty="0" smtClean="0">
              <a:solidFill>
                <a:prstClr val="black"/>
              </a:solidFill>
            </a:endParaRPr>
          </a:p>
          <a:p>
            <a:r>
              <a:rPr lang="fr-FR" sz="1050" dirty="0" err="1" smtClean="0">
                <a:solidFill>
                  <a:prstClr val="black"/>
                </a:solidFill>
              </a:rPr>
              <a:t>Gencod</a:t>
            </a:r>
            <a:r>
              <a:rPr lang="fr-FR" sz="1050" dirty="0" smtClean="0">
                <a:solidFill>
                  <a:prstClr val="black"/>
                </a:solidFill>
              </a:rPr>
              <a:t> : 	</a:t>
            </a:r>
            <a:r>
              <a:rPr lang="en-US" sz="1050" dirty="0" smtClean="0"/>
              <a:t>3328170274258</a:t>
            </a:r>
          </a:p>
          <a:p>
            <a:r>
              <a:rPr lang="fr-FR" sz="1050" dirty="0" err="1" smtClean="0">
                <a:solidFill>
                  <a:prstClr val="black"/>
                </a:solidFill>
              </a:rPr>
              <a:t>Deee</a:t>
            </a:r>
            <a:r>
              <a:rPr lang="fr-FR" sz="1050" dirty="0" smtClean="0">
                <a:solidFill>
                  <a:prstClr val="black"/>
                </a:solidFill>
              </a:rPr>
              <a:t> :	0,00 </a:t>
            </a:r>
            <a:r>
              <a:rPr lang="fr-FR" sz="1050" dirty="0">
                <a:solidFill>
                  <a:prstClr val="black"/>
                </a:solidFill>
              </a:rPr>
              <a:t>€</a:t>
            </a:r>
          </a:p>
          <a:p>
            <a:r>
              <a:rPr lang="fr-FR" sz="1050" dirty="0">
                <a:solidFill>
                  <a:prstClr val="black"/>
                </a:solidFill>
              </a:rPr>
              <a:t>Prix public généralement </a:t>
            </a:r>
            <a:r>
              <a:rPr lang="fr-FR" sz="1050" dirty="0" smtClean="0">
                <a:solidFill>
                  <a:prstClr val="black"/>
                </a:solidFill>
              </a:rPr>
              <a:t>constaté </a:t>
            </a:r>
            <a:r>
              <a:rPr lang="fr-FR" sz="1050" dirty="0">
                <a:solidFill>
                  <a:prstClr val="black"/>
                </a:solidFill>
              </a:rPr>
              <a:t>: </a:t>
            </a:r>
            <a:r>
              <a:rPr lang="fr-FR" sz="1050" dirty="0" smtClean="0">
                <a:solidFill>
                  <a:prstClr val="black"/>
                </a:solidFill>
              </a:rPr>
              <a:t>14,99 </a:t>
            </a:r>
            <a:r>
              <a:rPr lang="fr-FR" sz="1050" dirty="0" smtClean="0">
                <a:solidFill>
                  <a:prstClr val="black"/>
                </a:solidFill>
              </a:rPr>
              <a:t>€</a:t>
            </a:r>
            <a:endParaRPr lang="fr-FR" sz="1050" dirty="0">
              <a:solidFill>
                <a:prstClr val="black"/>
              </a:solidFill>
            </a:endParaRPr>
          </a:p>
        </p:txBody>
      </p:sp>
      <p:graphicFrame>
        <p:nvGraphicFramePr>
          <p:cNvPr id="17" name="Tableau 16"/>
          <p:cNvGraphicFramePr>
            <a:graphicFrameLocks noGrp="1"/>
          </p:cNvGraphicFramePr>
          <p:nvPr>
            <p:extLst>
              <p:ext uri="{D42A27DB-BD31-4B8C-83A1-F6EECF244321}">
                <p14:modId xmlns:p14="http://schemas.microsoft.com/office/powerpoint/2010/main" val="2762785875"/>
              </p:ext>
            </p:extLst>
          </p:nvPr>
        </p:nvGraphicFramePr>
        <p:xfrm>
          <a:off x="337096" y="7092280"/>
          <a:ext cx="3956000" cy="1417170"/>
        </p:xfrm>
        <a:graphic>
          <a:graphicData uri="http://schemas.openxmlformats.org/drawingml/2006/table">
            <a:tbl>
              <a:tblPr firstRow="1" bandRow="1">
                <a:tableStyleId>{9DCAF9ED-07DC-4A11-8D7F-57B35C25682E}</a:tableStyleId>
              </a:tblPr>
              <a:tblGrid>
                <a:gridCol w="670442"/>
                <a:gridCol w="670442"/>
                <a:gridCol w="667242"/>
                <a:gridCol w="670442"/>
                <a:gridCol w="606990"/>
                <a:gridCol w="670442"/>
              </a:tblGrid>
              <a:tr h="324036">
                <a:tc>
                  <a:txBody>
                    <a:bodyPr/>
                    <a:lstStyle/>
                    <a:p>
                      <a:endParaRPr lang="fr-FR" sz="1600" dirty="0"/>
                    </a:p>
                  </a:txBody>
                  <a:tcPr marL="79899" marR="79899" marT="39949" marB="39949">
                    <a:solidFill>
                      <a:srgbClr val="C00000"/>
                    </a:solidFill>
                  </a:tcPr>
                </a:tc>
                <a:tc>
                  <a:txBody>
                    <a:bodyPr/>
                    <a:lstStyle/>
                    <a:p>
                      <a:pPr algn="ctr"/>
                      <a:r>
                        <a:rPr lang="fr-FR" sz="900" dirty="0" smtClean="0"/>
                        <a:t>Poids</a:t>
                      </a:r>
                      <a:br>
                        <a:rPr lang="fr-FR" sz="900" dirty="0" smtClean="0"/>
                      </a:br>
                      <a:r>
                        <a:rPr lang="fr-FR" sz="900" dirty="0" smtClean="0"/>
                        <a:t>(kg)</a:t>
                      </a:r>
                      <a:endParaRPr lang="fr-FR" sz="900" dirty="0"/>
                    </a:p>
                  </a:txBody>
                  <a:tcPr marL="79899" marR="79899" marT="39949" marB="39949">
                    <a:solidFill>
                      <a:srgbClr val="C00000"/>
                    </a:solidFill>
                  </a:tcPr>
                </a:tc>
                <a:tc>
                  <a:txBody>
                    <a:bodyPr/>
                    <a:lstStyle/>
                    <a:p>
                      <a:pPr algn="ctr"/>
                      <a:r>
                        <a:rPr lang="fr-FR" sz="900" dirty="0" smtClean="0"/>
                        <a:t>Longueur</a:t>
                      </a:r>
                      <a:br>
                        <a:rPr lang="fr-FR" sz="900" dirty="0" smtClean="0"/>
                      </a:br>
                      <a:r>
                        <a:rPr lang="fr-FR" sz="900" dirty="0" smtClean="0"/>
                        <a:t>(mm)</a:t>
                      </a:r>
                      <a:endParaRPr lang="fr-FR" sz="900" dirty="0"/>
                    </a:p>
                  </a:txBody>
                  <a:tcPr marL="79899" marR="79899" marT="39949" marB="39949">
                    <a:solidFill>
                      <a:srgbClr val="C0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t>Largeur</a:t>
                      </a:r>
                      <a:br>
                        <a:rPr lang="fr-FR" sz="900" dirty="0" smtClean="0"/>
                      </a:br>
                      <a:r>
                        <a:rPr lang="fr-FR" sz="900" dirty="0" smtClean="0"/>
                        <a:t>(mm)</a:t>
                      </a:r>
                    </a:p>
                  </a:txBody>
                  <a:tcPr marL="79899" marR="79899" marT="39949" marB="39949">
                    <a:solidFill>
                      <a:srgbClr val="C0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t>Hauteur</a:t>
                      </a:r>
                      <a:br>
                        <a:rPr lang="fr-FR" sz="900" dirty="0" smtClean="0"/>
                      </a:br>
                      <a:r>
                        <a:rPr lang="fr-FR" sz="900" dirty="0" smtClean="0"/>
                        <a:t>(mm)</a:t>
                      </a:r>
                    </a:p>
                  </a:txBody>
                  <a:tcPr marL="79899" marR="79899" marT="39949" marB="39949">
                    <a:solidFill>
                      <a:srgbClr val="C0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t>Quantité</a:t>
                      </a:r>
                      <a:br>
                        <a:rPr lang="fr-FR" sz="900" dirty="0" smtClean="0"/>
                      </a:br>
                      <a:r>
                        <a:rPr lang="fr-FR" sz="900" dirty="0" smtClean="0"/>
                        <a:t>(pcs)</a:t>
                      </a:r>
                    </a:p>
                  </a:txBody>
                  <a:tcPr marL="79899" marR="79899" marT="39949" marB="39949">
                    <a:solidFill>
                      <a:srgbClr val="C00000"/>
                    </a:solidFill>
                  </a:tcPr>
                </a:tc>
              </a:tr>
              <a:tr h="324036">
                <a:tc>
                  <a:txBody>
                    <a:bodyPr/>
                    <a:lstStyle/>
                    <a:p>
                      <a:pPr algn="l"/>
                      <a:r>
                        <a:rPr lang="fr-FR" sz="1000" dirty="0" smtClean="0"/>
                        <a:t>Unité</a:t>
                      </a:r>
                      <a:endParaRPr lang="fr-FR" sz="1000" dirty="0">
                        <a:latin typeface="+mn-lt"/>
                      </a:endParaRPr>
                    </a:p>
                  </a:txBody>
                  <a:tcPr marL="79899" marR="79899" marT="39949" marB="39949">
                    <a:solidFill>
                      <a:schemeClr val="bg1">
                        <a:lumMod val="85000"/>
                      </a:schemeClr>
                    </a:solidFill>
                  </a:tcPr>
                </a:tc>
                <a:tc>
                  <a:txBody>
                    <a:bodyPr/>
                    <a:lstStyle/>
                    <a:p>
                      <a:pPr algn="ctr"/>
                      <a:endParaRPr lang="fr-FR" sz="1100" dirty="0"/>
                    </a:p>
                  </a:txBody>
                  <a:tcPr marL="79899" marR="79899" marT="39949" marB="39949">
                    <a:solidFill>
                      <a:schemeClr val="bg1">
                        <a:lumMod val="85000"/>
                      </a:schemeClr>
                    </a:solidFill>
                  </a:tcPr>
                </a:tc>
                <a:tc>
                  <a:txBody>
                    <a:bodyPr/>
                    <a:lstStyle/>
                    <a:p>
                      <a:endParaRPr lang="fr-FR" dirty="0"/>
                    </a:p>
                  </a:txBody>
                  <a:tcPr marL="79899" marR="79899" marT="39949" marB="39949">
                    <a:solidFill>
                      <a:schemeClr val="bg1">
                        <a:lumMod val="85000"/>
                      </a:schemeClr>
                    </a:solidFill>
                  </a:tcPr>
                </a:tc>
                <a:tc>
                  <a:txBody>
                    <a:bodyPr/>
                    <a:lstStyle/>
                    <a:p>
                      <a:endParaRPr lang="fr-FR"/>
                    </a:p>
                  </a:txBody>
                  <a:tcPr marL="79899" marR="79899" marT="39949" marB="39949">
                    <a:solidFill>
                      <a:schemeClr val="bg1">
                        <a:lumMod val="85000"/>
                      </a:schemeClr>
                    </a:solidFill>
                  </a:tcPr>
                </a:tc>
                <a:tc>
                  <a:txBody>
                    <a:bodyPr/>
                    <a:lstStyle/>
                    <a:p>
                      <a:endParaRPr lang="fr-FR" dirty="0"/>
                    </a:p>
                  </a:txBody>
                  <a:tcPr marL="79899" marR="79899" marT="39949" marB="39949">
                    <a:solidFill>
                      <a:schemeClr val="bg1">
                        <a:lumMod val="85000"/>
                      </a:schemeClr>
                    </a:solidFill>
                  </a:tcPr>
                </a:tc>
                <a:tc>
                  <a:txBody>
                    <a:bodyPr/>
                    <a:lstStyle/>
                    <a:p>
                      <a:pPr algn="ctr"/>
                      <a:endParaRPr lang="fr-FR" sz="1100" dirty="0"/>
                    </a:p>
                  </a:txBody>
                  <a:tcPr marL="79899" marR="79899" marT="39949" marB="39949">
                    <a:solidFill>
                      <a:schemeClr val="bg1">
                        <a:lumMod val="85000"/>
                      </a:schemeClr>
                    </a:solidFill>
                  </a:tcPr>
                </a:tc>
              </a:tr>
              <a:tr h="324036">
                <a:tc>
                  <a:txBody>
                    <a:bodyPr/>
                    <a:lstStyle/>
                    <a:p>
                      <a:pPr algn="l"/>
                      <a:r>
                        <a:rPr lang="fr-FR" sz="1000" dirty="0" smtClean="0"/>
                        <a:t>Sous PCB</a:t>
                      </a:r>
                      <a:endParaRPr lang="fr-FR" sz="1000" dirty="0">
                        <a:latin typeface="+mn-lt"/>
                      </a:endParaRPr>
                    </a:p>
                  </a:txBody>
                  <a:tcPr marL="79899" marR="79899" marT="39949" marB="39949"/>
                </a:tc>
                <a:tc>
                  <a:txBody>
                    <a:bodyPr/>
                    <a:lstStyle/>
                    <a:p>
                      <a:pPr algn="ctr"/>
                      <a:endParaRPr lang="fr-FR" sz="1100" dirty="0">
                        <a:latin typeface="+mn-lt"/>
                      </a:endParaRPr>
                    </a:p>
                  </a:txBody>
                  <a:tcPr marL="79899" marR="79899" marT="39949" marB="39949"/>
                </a:tc>
                <a:tc>
                  <a:txBody>
                    <a:bodyPr/>
                    <a:lstStyle/>
                    <a:p>
                      <a:pPr algn="ctr"/>
                      <a:endParaRPr lang="fr-FR" sz="1100" dirty="0">
                        <a:latin typeface="+mn-lt"/>
                      </a:endParaRPr>
                    </a:p>
                  </a:txBody>
                  <a:tcPr marL="79899" marR="79899" marT="39949" marB="39949"/>
                </a:tc>
                <a:tc>
                  <a:txBody>
                    <a:bodyPr/>
                    <a:lstStyle/>
                    <a:p>
                      <a:pPr algn="ctr"/>
                      <a:endParaRPr lang="fr-FR" sz="1100" dirty="0">
                        <a:latin typeface="+mn-lt"/>
                      </a:endParaRPr>
                    </a:p>
                  </a:txBody>
                  <a:tcPr marL="79899" marR="79899" marT="39949" marB="39949"/>
                </a:tc>
                <a:tc>
                  <a:txBody>
                    <a:bodyPr/>
                    <a:lstStyle/>
                    <a:p>
                      <a:pPr algn="ctr"/>
                      <a:endParaRPr lang="fr-FR" sz="1100" dirty="0">
                        <a:latin typeface="+mn-lt"/>
                      </a:endParaRPr>
                    </a:p>
                  </a:txBody>
                  <a:tcPr marL="79899" marR="79899" marT="39949" marB="39949"/>
                </a:tc>
                <a:tc>
                  <a:txBody>
                    <a:bodyPr/>
                    <a:lstStyle/>
                    <a:p>
                      <a:pPr algn="ctr"/>
                      <a:endParaRPr lang="fr-FR" sz="1100" dirty="0">
                        <a:latin typeface="+mn-lt"/>
                      </a:endParaRPr>
                    </a:p>
                  </a:txBody>
                  <a:tcPr marL="79899" marR="79899" marT="39949" marB="39949"/>
                </a:tc>
              </a:tr>
              <a:tr h="324036">
                <a:tc>
                  <a:txBody>
                    <a:bodyPr/>
                    <a:lstStyle/>
                    <a:p>
                      <a:pPr algn="l"/>
                      <a:r>
                        <a:rPr lang="fr-FR" sz="1000" dirty="0" smtClean="0"/>
                        <a:t>Master PCB</a:t>
                      </a:r>
                      <a:endParaRPr lang="fr-FR" sz="1000" dirty="0">
                        <a:latin typeface="+mn-lt"/>
                      </a:endParaRPr>
                    </a:p>
                  </a:txBody>
                  <a:tcPr marL="79899" marR="79899" marT="39949" marB="39949">
                    <a:solidFill>
                      <a:schemeClr val="bg1">
                        <a:lumMod val="85000"/>
                      </a:schemeClr>
                    </a:solidFill>
                  </a:tcPr>
                </a:tc>
                <a:tc>
                  <a:txBody>
                    <a:bodyPr/>
                    <a:lstStyle/>
                    <a:p>
                      <a:pPr algn="ctr"/>
                      <a:endParaRPr lang="fr-FR" sz="1100" dirty="0">
                        <a:latin typeface="+mn-lt"/>
                      </a:endParaRPr>
                    </a:p>
                  </a:txBody>
                  <a:tcPr marL="79899" marR="79899" marT="39949" marB="39949">
                    <a:solidFill>
                      <a:schemeClr val="bg1">
                        <a:lumMod val="85000"/>
                      </a:schemeClr>
                    </a:solidFill>
                  </a:tcPr>
                </a:tc>
                <a:tc>
                  <a:txBody>
                    <a:bodyPr/>
                    <a:lstStyle/>
                    <a:p>
                      <a:pPr algn="ctr"/>
                      <a:endParaRPr lang="fr-FR" sz="1100" dirty="0">
                        <a:latin typeface="+mn-lt"/>
                      </a:endParaRPr>
                    </a:p>
                  </a:txBody>
                  <a:tcPr marL="79899" marR="79899" marT="39949" marB="39949">
                    <a:solidFill>
                      <a:schemeClr val="bg1">
                        <a:lumMod val="85000"/>
                      </a:schemeClr>
                    </a:solidFill>
                  </a:tcPr>
                </a:tc>
                <a:tc>
                  <a:txBody>
                    <a:bodyPr/>
                    <a:lstStyle/>
                    <a:p>
                      <a:pPr algn="ctr"/>
                      <a:endParaRPr lang="fr-FR" sz="1100" dirty="0">
                        <a:latin typeface="+mn-lt"/>
                      </a:endParaRPr>
                    </a:p>
                  </a:txBody>
                  <a:tcPr marL="79899" marR="79899" marT="39949" marB="39949">
                    <a:solidFill>
                      <a:schemeClr val="bg1">
                        <a:lumMod val="85000"/>
                      </a:schemeClr>
                    </a:solidFill>
                  </a:tcPr>
                </a:tc>
                <a:tc>
                  <a:txBody>
                    <a:bodyPr/>
                    <a:lstStyle/>
                    <a:p>
                      <a:pPr algn="ctr"/>
                      <a:endParaRPr lang="fr-FR" sz="1100" dirty="0">
                        <a:latin typeface="+mn-lt"/>
                      </a:endParaRPr>
                    </a:p>
                  </a:txBody>
                  <a:tcPr marL="79899" marR="79899" marT="39949" marB="39949">
                    <a:solidFill>
                      <a:schemeClr val="bg1">
                        <a:lumMod val="85000"/>
                      </a:schemeClr>
                    </a:solidFill>
                  </a:tcPr>
                </a:tc>
                <a:tc>
                  <a:txBody>
                    <a:bodyPr/>
                    <a:lstStyle/>
                    <a:p>
                      <a:pPr algn="ctr"/>
                      <a:endParaRPr lang="fr-FR" sz="1100" dirty="0">
                        <a:latin typeface="+mn-lt"/>
                      </a:endParaRPr>
                    </a:p>
                  </a:txBody>
                  <a:tcPr marL="79899" marR="79899" marT="39949" marB="39949">
                    <a:solidFill>
                      <a:schemeClr val="bg1">
                        <a:lumMod val="85000"/>
                      </a:schemeClr>
                    </a:solidFill>
                  </a:tcPr>
                </a:tc>
              </a:tr>
            </a:tbl>
          </a:graphicData>
        </a:graphic>
      </p:graphicFrame>
      <p:sp>
        <p:nvSpPr>
          <p:cNvPr id="19" name="ZoneTexte 18"/>
          <p:cNvSpPr txBox="1"/>
          <p:nvPr/>
        </p:nvSpPr>
        <p:spPr>
          <a:xfrm>
            <a:off x="191660" y="3863299"/>
            <a:ext cx="6185903" cy="2154436"/>
          </a:xfrm>
          <a:prstGeom prst="rect">
            <a:avLst/>
          </a:prstGeom>
          <a:noFill/>
        </p:spPr>
        <p:txBody>
          <a:bodyPr wrap="square" rtlCol="0">
            <a:spAutoFit/>
          </a:bodyPr>
          <a:lstStyle/>
          <a:p>
            <a:r>
              <a:rPr lang="fr-FR" sz="1200" dirty="0" smtClean="0">
                <a:solidFill>
                  <a:prstClr val="black"/>
                </a:solidFill>
                <a:latin typeface="+mj-lt"/>
              </a:rPr>
              <a:t>Le </a:t>
            </a:r>
            <a:r>
              <a:rPr lang="fr-FR" sz="1200" dirty="0" err="1">
                <a:solidFill>
                  <a:prstClr val="black"/>
                </a:solidFill>
                <a:latin typeface="+mj-lt"/>
              </a:rPr>
              <a:t>Comfort</a:t>
            </a:r>
            <a:r>
              <a:rPr lang="fr-FR" sz="1200" dirty="0">
                <a:solidFill>
                  <a:prstClr val="black"/>
                </a:solidFill>
                <a:latin typeface="+mj-lt"/>
              </a:rPr>
              <a:t> Grip ajoute des poignées de style contrôleur à votre console Nintendo Switch pour assurer un maximum de confort lorsque vous jouez pendant de longues périodes. Des emplacements de stockage supplémentaires pour vos jeux vous permettent d'avoir vos jeux préférés sur vous à tout moment</a:t>
            </a:r>
            <a:r>
              <a:rPr lang="fr-FR" sz="1200" dirty="0" smtClean="0">
                <a:solidFill>
                  <a:prstClr val="black"/>
                </a:solidFill>
                <a:latin typeface="+mj-lt"/>
              </a:rPr>
              <a:t>.</a:t>
            </a:r>
          </a:p>
          <a:p>
            <a:endParaRPr lang="fr-FR" sz="1200" dirty="0">
              <a:solidFill>
                <a:prstClr val="black"/>
              </a:solidFill>
              <a:latin typeface="+mj-lt"/>
            </a:endParaRPr>
          </a:p>
          <a:p>
            <a:r>
              <a:rPr lang="fr-FR" sz="1200" b="1" dirty="0">
                <a:solidFill>
                  <a:prstClr val="black"/>
                </a:solidFill>
              </a:rPr>
              <a:t>Caractéristiques techniques : </a:t>
            </a:r>
          </a:p>
          <a:p>
            <a:endParaRPr lang="fr-FR" sz="1200" dirty="0">
              <a:solidFill>
                <a:prstClr val="black"/>
              </a:solidFill>
              <a:latin typeface="+mj-lt"/>
            </a:endParaRPr>
          </a:p>
          <a:p>
            <a:r>
              <a:rPr lang="fr-FR" sz="1200" dirty="0" smtClean="0">
                <a:solidFill>
                  <a:prstClr val="black"/>
                </a:solidFill>
                <a:latin typeface="+mj-lt"/>
              </a:rPr>
              <a:t>- Poignées </a:t>
            </a:r>
            <a:r>
              <a:rPr lang="fr-FR" sz="1200" dirty="0">
                <a:solidFill>
                  <a:prstClr val="black"/>
                </a:solidFill>
                <a:latin typeface="+mj-lt"/>
              </a:rPr>
              <a:t>ergonomiques.</a:t>
            </a:r>
          </a:p>
          <a:p>
            <a:r>
              <a:rPr lang="fr-FR" sz="1200" dirty="0" smtClean="0">
                <a:solidFill>
                  <a:prstClr val="black"/>
                </a:solidFill>
                <a:latin typeface="+mj-lt"/>
              </a:rPr>
              <a:t>- Le </a:t>
            </a:r>
            <a:r>
              <a:rPr lang="fr-FR" sz="1200" dirty="0">
                <a:solidFill>
                  <a:prstClr val="black"/>
                </a:solidFill>
                <a:latin typeface="+mj-lt"/>
              </a:rPr>
              <a:t>grip peut être utilisé comme stand pour la Switch.</a:t>
            </a:r>
          </a:p>
          <a:p>
            <a:r>
              <a:rPr lang="fr-FR" sz="1200" dirty="0" smtClean="0">
                <a:solidFill>
                  <a:prstClr val="black"/>
                </a:solidFill>
                <a:latin typeface="+mj-lt"/>
              </a:rPr>
              <a:t>-  </a:t>
            </a:r>
            <a:r>
              <a:rPr lang="fr-FR" sz="1200" dirty="0">
                <a:solidFill>
                  <a:prstClr val="black"/>
                </a:solidFill>
                <a:latin typeface="+mj-lt"/>
              </a:rPr>
              <a:t>Peut contenir jusqu’à 5 jeux</a:t>
            </a:r>
          </a:p>
          <a:p>
            <a:pPr marL="171450" indent="-171450">
              <a:buFontTx/>
              <a:buChar char="-"/>
            </a:pPr>
            <a:endParaRPr lang="fr-FR" sz="1200" dirty="0">
              <a:solidFill>
                <a:prstClr val="black"/>
              </a:solidFill>
              <a:latin typeface="Avenir" pitchFamily="34" charset="0"/>
            </a:endParaRP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6952" y="6015608"/>
            <a:ext cx="1069289" cy="860648"/>
          </a:xfrm>
          <a:prstGeom prst="rect">
            <a:avLst/>
          </a:prstGeom>
        </p:spPr>
      </p:pic>
      <p:pic>
        <p:nvPicPr>
          <p:cNvPr id="7" name="Image 6"/>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3531596" y="1807439"/>
            <a:ext cx="2438405" cy="1624587"/>
          </a:xfrm>
          <a:prstGeom prst="rect">
            <a:avLst/>
          </a:prstGeom>
        </p:spPr>
      </p:pic>
      <p:pic>
        <p:nvPicPr>
          <p:cNvPr id="8" name="Image 7"/>
          <p:cNvPicPr>
            <a:picLocks noChangeAspect="1"/>
          </p:cNvPicPr>
          <p:nvPr/>
        </p:nvPicPr>
        <p:blipFill>
          <a:blip r:embed="rId6" cstate="screen">
            <a:extLst>
              <a:ext uri="{28A0092B-C50C-407E-A947-70E740481C1C}">
                <a14:useLocalDpi xmlns:a14="http://schemas.microsoft.com/office/drawing/2010/main" val="0"/>
              </a:ext>
            </a:extLst>
          </a:blip>
          <a:stretch>
            <a:fillRect/>
          </a:stretch>
        </p:blipFill>
        <p:spPr>
          <a:xfrm>
            <a:off x="321930" y="1672279"/>
            <a:ext cx="2878470" cy="1917780"/>
          </a:xfrm>
          <a:prstGeom prst="rect">
            <a:avLst/>
          </a:prstGeom>
        </p:spPr>
      </p:pic>
      <p:pic>
        <p:nvPicPr>
          <p:cNvPr id="3" name="Image 2"/>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4124060" y="5774136"/>
            <a:ext cx="2974328" cy="2974328"/>
          </a:xfrm>
          <a:prstGeom prst="rect">
            <a:avLst/>
          </a:prstGeom>
        </p:spPr>
      </p:pic>
    </p:spTree>
    <p:extLst>
      <p:ext uri="{BB962C8B-B14F-4D97-AF65-F5344CB8AC3E}">
        <p14:creationId xmlns:p14="http://schemas.microsoft.com/office/powerpoint/2010/main" val="3495565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17020</TotalTime>
  <Words>91</Words>
  <Application>Microsoft Office PowerPoint</Application>
  <PresentationFormat>Affichage à l'écran (4:3)</PresentationFormat>
  <Paragraphs>21</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Avenir</vt:lpstr>
      <vt:lpstr>Calibri</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 daverat</dc:creator>
  <cp:lastModifiedBy>Adèle Bernard</cp:lastModifiedBy>
  <cp:revision>1341</cp:revision>
  <cp:lastPrinted>2016-10-20T08:31:54Z</cp:lastPrinted>
  <dcterms:created xsi:type="dcterms:W3CDTF">2014-01-14T14:16:22Z</dcterms:created>
  <dcterms:modified xsi:type="dcterms:W3CDTF">2018-11-27T15:56:40Z</dcterms:modified>
</cp:coreProperties>
</file>