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1"/>
  </p:sldMasterIdLst>
  <p:notesMasterIdLst>
    <p:notesMasterId r:id="rId3"/>
  </p:notesMasterIdLst>
  <p:sldIdLst>
    <p:sldId id="581" r:id="rId2"/>
  </p:sldIdLst>
  <p:sldSz cx="6858000" cy="9144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E96"/>
    <a:srgbClr val="009832"/>
    <a:srgbClr val="00ABC9"/>
    <a:srgbClr val="004A99"/>
    <a:srgbClr val="003399"/>
    <a:srgbClr val="0099CC"/>
    <a:srgbClr val="0000FF"/>
    <a:srgbClr val="3333CC"/>
    <a:srgbClr val="3366FF"/>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95238" autoAdjust="0"/>
  </p:normalViewPr>
  <p:slideViewPr>
    <p:cSldViewPr>
      <p:cViewPr>
        <p:scale>
          <a:sx n="130" d="100"/>
          <a:sy n="130" d="100"/>
        </p:scale>
        <p:origin x="-396" y="2850"/>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64" d="100"/>
        <a:sy n="64" d="100"/>
      </p:scale>
      <p:origin x="0" y="0"/>
    </p:cViewPr>
  </p:sorterViewPr>
  <p:notesViewPr>
    <p:cSldViewPr>
      <p:cViewPr varScale="1">
        <p:scale>
          <a:sx n="55" d="100"/>
          <a:sy n="55" d="100"/>
        </p:scale>
        <p:origin x="-1771" y="-77"/>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fr-FR" dirty="0"/>
          </a:p>
        </p:txBody>
      </p:sp>
      <p:sp>
        <p:nvSpPr>
          <p:cNvPr id="3" name="Espace réservé de la date 2"/>
          <p:cNvSpPr>
            <a:spLocks noGrp="1"/>
          </p:cNvSpPr>
          <p:nvPr>
            <p:ph type="dt" idx="1"/>
          </p:nvPr>
        </p:nvSpPr>
        <p:spPr>
          <a:xfrm>
            <a:off x="4020506" y="0"/>
            <a:ext cx="3077137" cy="512304"/>
          </a:xfrm>
          <a:prstGeom prst="rect">
            <a:avLst/>
          </a:prstGeom>
        </p:spPr>
        <p:txBody>
          <a:bodyPr vert="horz" lIns="94768" tIns="47384" rIns="94768" bIns="47384" rtlCol="0"/>
          <a:lstStyle>
            <a:lvl1pPr algn="r">
              <a:defRPr sz="1200"/>
            </a:lvl1pPr>
          </a:lstStyle>
          <a:p>
            <a:fld id="{AAF07422-949C-44B2-BFCB-3D69D378FB18}" type="datetimeFigureOut">
              <a:rPr lang="fr-FR" smtClean="0"/>
              <a:t>23/08/2018</a:t>
            </a:fld>
            <a:endParaRPr lang="fr-FR" dirty="0"/>
          </a:p>
        </p:txBody>
      </p:sp>
      <p:sp>
        <p:nvSpPr>
          <p:cNvPr id="4" name="Espace réservé de l'image des diapositives 3"/>
          <p:cNvSpPr>
            <a:spLocks noGrp="1" noRot="1" noChangeAspect="1"/>
          </p:cNvSpPr>
          <p:nvPr>
            <p:ph type="sldImg" idx="2"/>
          </p:nvPr>
        </p:nvSpPr>
        <p:spPr>
          <a:xfrm>
            <a:off x="2111375" y="768350"/>
            <a:ext cx="2876550" cy="3836988"/>
          </a:xfrm>
          <a:prstGeom prst="rect">
            <a:avLst/>
          </a:prstGeom>
          <a:noFill/>
          <a:ln w="12700">
            <a:solidFill>
              <a:prstClr val="black"/>
            </a:solidFill>
          </a:ln>
        </p:spPr>
        <p:txBody>
          <a:bodyPr vert="horz" lIns="94768" tIns="47384" rIns="94768" bIns="47384" rtlCol="0" anchor="ctr"/>
          <a:lstStyle/>
          <a:p>
            <a:endParaRPr lang="fr-FR" dirty="0"/>
          </a:p>
        </p:txBody>
      </p:sp>
      <p:sp>
        <p:nvSpPr>
          <p:cNvPr id="5" name="Espace réservé des commentaires 4"/>
          <p:cNvSpPr>
            <a:spLocks noGrp="1"/>
          </p:cNvSpPr>
          <p:nvPr>
            <p:ph type="body" sz="quarter" idx="3"/>
          </p:nvPr>
        </p:nvSpPr>
        <p:spPr>
          <a:xfrm>
            <a:off x="709599" y="4861155"/>
            <a:ext cx="5680103" cy="4605821"/>
          </a:xfrm>
          <a:prstGeom prst="rect">
            <a:avLst/>
          </a:prstGeom>
        </p:spPr>
        <p:txBody>
          <a:bodyPr vert="horz" lIns="94768" tIns="47384" rIns="94768" bIns="47384"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0673"/>
            <a:ext cx="3077137" cy="512303"/>
          </a:xfrm>
          <a:prstGeom prst="rect">
            <a:avLst/>
          </a:prstGeom>
        </p:spPr>
        <p:txBody>
          <a:bodyPr vert="horz" lIns="94768" tIns="47384" rIns="94768" bIns="47384"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4020506" y="9720673"/>
            <a:ext cx="3077137" cy="512303"/>
          </a:xfrm>
          <a:prstGeom prst="rect">
            <a:avLst/>
          </a:prstGeom>
        </p:spPr>
        <p:txBody>
          <a:bodyPr vert="horz" lIns="94768" tIns="47384" rIns="94768" bIns="47384" rtlCol="0" anchor="b"/>
          <a:lstStyle>
            <a:lvl1pPr algn="r">
              <a:defRPr sz="1200"/>
            </a:lvl1pPr>
          </a:lstStyle>
          <a:p>
            <a:fld id="{DEE9902B-5662-47CB-8EBC-8BB131E641A1}" type="slidenum">
              <a:rPr lang="fr-FR" smtClean="0"/>
              <a:t>‹N°›</a:t>
            </a:fld>
            <a:endParaRPr lang="fr-FR" dirty="0"/>
          </a:p>
        </p:txBody>
      </p:sp>
    </p:spTree>
    <p:extLst>
      <p:ext uri="{BB962C8B-B14F-4D97-AF65-F5344CB8AC3E}">
        <p14:creationId xmlns:p14="http://schemas.microsoft.com/office/powerpoint/2010/main" val="101488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8"/>
            <a:ext cx="5829300" cy="1960033"/>
          </a:xfrm>
        </p:spPr>
        <p:txBody>
          <a:bodyPr/>
          <a:lstStyle/>
          <a:p>
            <a:r>
              <a:rPr lang="fr-FR" smtClean="0"/>
              <a:t>Modifiez le style du titre</a:t>
            </a:r>
            <a:endParaRPr lang="fr-FR"/>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7521F10-FA76-45AD-A677-F87A57A0E94B}" type="datetimeFigureOut">
              <a:rPr lang="fr-FR" smtClean="0">
                <a:solidFill>
                  <a:prstClr val="black">
                    <a:tint val="75000"/>
                  </a:prstClr>
                </a:solidFill>
              </a:rPr>
              <a:pPr/>
              <a:t>23/08/2018</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7126183-67F3-48D1-B233-6B884F371DE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051172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Vide">
    <p:spTree>
      <p:nvGrpSpPr>
        <p:cNvPr id="1" name=""/>
        <p:cNvGrpSpPr/>
        <p:nvPr/>
      </p:nvGrpSpPr>
      <p:grpSpPr>
        <a:xfrm>
          <a:off x="0" y="0"/>
          <a:ext cx="0" cy="0"/>
          <a:chOff x="0" y="0"/>
          <a:chExt cx="0" cy="0"/>
        </a:xfrm>
      </p:grpSpPr>
      <p:pic>
        <p:nvPicPr>
          <p:cNvPr id="2051" name="Picture 3" descr="\\FL001F1\web_upload\Mario_Lacroix\fonds_konix\fond_konix-PC.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27384" y="-36512"/>
            <a:ext cx="6907774" cy="518083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l001f1\DIM\Archives_DIM\DIM\KONIX\LOGOS\LOGO KONIX\PAR_CATEGORIE\KONIX_GAMING_PC.pn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2852936" y="8690892"/>
            <a:ext cx="1146345" cy="41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1267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6_V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27384" y="-36512"/>
            <a:ext cx="6889022" cy="5166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fl001f1\DIM\Archives_DIM\DIM\KONIX\LOGOS\LOGO KONIX\PAR_CATEGORIE\KONIX_GAMING_PC.pn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2852936" y="8690892"/>
            <a:ext cx="1146345" cy="41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9376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_Vide">
    <p:spTree>
      <p:nvGrpSpPr>
        <p:cNvPr id="1" name=""/>
        <p:cNvGrpSpPr/>
        <p:nvPr/>
      </p:nvGrpSpPr>
      <p:grpSpPr>
        <a:xfrm>
          <a:off x="0" y="0"/>
          <a:ext cx="0" cy="0"/>
          <a:chOff x="0" y="0"/>
          <a:chExt cx="0" cy="0"/>
        </a:xfrm>
      </p:grpSpPr>
      <p:pic>
        <p:nvPicPr>
          <p:cNvPr id="3075" name="Picture 3" descr="\\FL001F1\web_upload\Mario_Lacroix\fonds_konix\fond_konix-SONY.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27384" y="1"/>
            <a:ext cx="6907774" cy="522007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l001f1\DIM\Archives_DIM\DIM\KONIX\LOGOS\LOGO KONIX\PAR_CATEGORIE\KONIX_GAMING_SONY.pn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2852936" y="8690892"/>
            <a:ext cx="1146345" cy="41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0729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5_Vide">
    <p:spTree>
      <p:nvGrpSpPr>
        <p:cNvPr id="1" name=""/>
        <p:cNvGrpSpPr/>
        <p:nvPr/>
      </p:nvGrpSpPr>
      <p:grpSpPr>
        <a:xfrm>
          <a:off x="0" y="0"/>
          <a:ext cx="0" cy="0"/>
          <a:chOff x="0" y="0"/>
          <a:chExt cx="0" cy="0"/>
        </a:xfrm>
      </p:grpSpPr>
      <p:pic>
        <p:nvPicPr>
          <p:cNvPr id="4099" name="Picture 3" descr="\\FL001F1\web_upload\Mario_Lacroix\fonds_konix\fond_konix-xbox.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20959" y="-36512"/>
            <a:ext cx="6878960" cy="515922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l001f1\DIM\Archives_DIM\DIM\KONIX\LOGOS\LOGO KONIX\PAR_CATEGORIE\KONIX_GAMING_XBOX.pn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2852935" y="8690892"/>
            <a:ext cx="1146345" cy="41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9922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pic>
        <p:nvPicPr>
          <p:cNvPr id="9" name="Picture 3" descr="\\FL001F1\web_upload\Mario_Lacroix\fonds_konix\fond_konix-SONY.png"/>
          <p:cNvPicPr>
            <a:picLocks noChangeAspect="1" noChangeArrowheads="1"/>
          </p:cNvPicPr>
          <p:nvPr userDrawn="1"/>
        </p:nvPicPr>
        <p:blipFill>
          <a:blip r:embed="rId2" cstate="screen">
            <a:biLevel thresh="50000"/>
            <a:extLst>
              <a:ext uri="{28A0092B-C50C-407E-A947-70E740481C1C}">
                <a14:useLocalDpi xmlns:a14="http://schemas.microsoft.com/office/drawing/2010/main" val="0"/>
              </a:ext>
            </a:extLst>
          </a:blip>
          <a:srcRect/>
          <a:stretch>
            <a:fillRect/>
          </a:stretch>
        </p:blipFill>
        <p:spPr bwMode="auto">
          <a:xfrm>
            <a:off x="-27384" y="1"/>
            <a:ext cx="6907774" cy="522007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xmlns="" id="{1A6BBEAB-42EE-45F1-B10B-F14CD10CD36C}"/>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1799" y="45573"/>
            <a:ext cx="1557001" cy="710003"/>
          </a:xfrm>
          <a:prstGeom prst="rect">
            <a:avLst/>
          </a:prstGeom>
        </p:spPr>
      </p:pic>
      <p:pic>
        <p:nvPicPr>
          <p:cNvPr id="6" name="Picture 2" descr="\\fl001f1\DIM\Archives_DIM\DIM\KONIX\LOGOS\LOGO KONIX\PAR_CATEGORIE\KONIX_GAMING_PC.png"/>
          <p:cNvPicPr>
            <a:picLocks noChangeAspect="1" noChangeArrowheads="1"/>
          </p:cNvPicPr>
          <p:nvPr userDrawn="1"/>
        </p:nvPicPr>
        <p:blipFill rotWithShape="1">
          <a:blip r:embed="rId4" cstate="screen">
            <a:extLst>
              <a:ext uri="{28A0092B-C50C-407E-A947-70E740481C1C}">
                <a14:useLocalDpi xmlns:a14="http://schemas.microsoft.com/office/drawing/2010/main" val="0"/>
              </a:ext>
            </a:extLst>
          </a:blip>
          <a:srcRect b="37687"/>
          <a:stretch/>
        </p:blipFill>
        <p:spPr bwMode="auto">
          <a:xfrm>
            <a:off x="2852936" y="8690892"/>
            <a:ext cx="1146345" cy="260227"/>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p:cNvPicPr>
            <a:picLocks noChangeAspect="1"/>
          </p:cNvPicPr>
          <p:nvPr userDrawn="1"/>
        </p:nvPicPr>
        <p:blipFill rotWithShape="1">
          <a:blip r:embed="rId5" cstate="screen">
            <a:extLst>
              <a:ext uri="{28A0092B-C50C-407E-A947-70E740481C1C}">
                <a14:useLocalDpi xmlns:a14="http://schemas.microsoft.com/office/drawing/2010/main" val="0"/>
              </a:ext>
            </a:extLst>
          </a:blip>
          <a:srcRect l="56875"/>
          <a:stretch/>
        </p:blipFill>
        <p:spPr>
          <a:xfrm>
            <a:off x="3910667" y="1"/>
            <a:ext cx="2969723" cy="899591"/>
          </a:xfrm>
          <a:prstGeom prst="rect">
            <a:avLst/>
          </a:prstGeom>
        </p:spPr>
      </p:pic>
    </p:spTree>
    <p:extLst>
      <p:ext uri="{BB962C8B-B14F-4D97-AF65-F5344CB8AC3E}">
        <p14:creationId xmlns:p14="http://schemas.microsoft.com/office/powerpoint/2010/main" val="25950080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7521F10-FA76-45AD-A677-F87A57A0E94B}" type="datetimeFigureOut">
              <a:rPr lang="fr-FR" smtClean="0">
                <a:solidFill>
                  <a:prstClr val="black">
                    <a:tint val="75000"/>
                  </a:prstClr>
                </a:solidFill>
              </a:rPr>
              <a:pPr/>
              <a:t>23/08/2018</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7126183-67F3-48D1-B233-6B884F371DE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1414961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0"/>
            <a:ext cx="4114800" cy="755651"/>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7521F10-FA76-45AD-A677-F87A57A0E94B}" type="datetimeFigureOut">
              <a:rPr lang="fr-FR" smtClean="0">
                <a:solidFill>
                  <a:prstClr val="black">
                    <a:tint val="75000"/>
                  </a:prstClr>
                </a:solidFill>
              </a:rPr>
              <a:pPr/>
              <a:t>23/08/2018</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7126183-67F3-48D1-B233-6B884F371DE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983797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521F10-FA76-45AD-A677-F87A57A0E94B}" type="datetimeFigureOut">
              <a:rPr lang="fr-FR" smtClean="0">
                <a:solidFill>
                  <a:prstClr val="black">
                    <a:tint val="75000"/>
                  </a:prstClr>
                </a:solidFill>
              </a:rPr>
              <a:pPr/>
              <a:t>23/08/2018</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7126183-67F3-48D1-B233-6B884F371DE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747138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729037" y="488951"/>
            <a:ext cx="1157288" cy="104013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257175" y="488951"/>
            <a:ext cx="3357563" cy="104013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521F10-FA76-45AD-A677-F87A57A0E94B}" type="datetimeFigureOut">
              <a:rPr lang="fr-FR" smtClean="0">
                <a:solidFill>
                  <a:prstClr val="black">
                    <a:tint val="75000"/>
                  </a:prstClr>
                </a:solidFill>
              </a:rPr>
              <a:pPr/>
              <a:t>23/08/2018</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7126183-67F3-48D1-B233-6B884F371DE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19054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CE4D2F1-10FE-4664-99DE-B46DF365C4A8}"/>
              </a:ext>
            </a:extLst>
          </p:cNvPr>
          <p:cNvSpPr/>
          <p:nvPr userDrawn="1"/>
        </p:nvSpPr>
        <p:spPr>
          <a:xfrm>
            <a:off x="0" y="-1"/>
            <a:ext cx="6858000" cy="14865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xmlns="" id="{7D14218D-C0E3-42FE-8C85-E7DC031D5B30}"/>
              </a:ext>
            </a:extLst>
          </p:cNvPr>
          <p:cNvSpPr/>
          <p:nvPr userDrawn="1"/>
        </p:nvSpPr>
        <p:spPr>
          <a:xfrm>
            <a:off x="0" y="7817853"/>
            <a:ext cx="6858000" cy="13261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xmlns="" id="{1A6BBEAB-42EE-45F1-B10B-F14CD10CD3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99" y="45573"/>
            <a:ext cx="1376503" cy="1395420"/>
          </a:xfrm>
          <a:prstGeom prst="rect">
            <a:avLst/>
          </a:prstGeom>
        </p:spPr>
      </p:pic>
      <p:pic>
        <p:nvPicPr>
          <p:cNvPr id="12" name="Image 11">
            <a:extLst>
              <a:ext uri="{FF2B5EF4-FFF2-40B4-BE49-F238E27FC236}">
                <a16:creationId xmlns:a16="http://schemas.microsoft.com/office/drawing/2014/main" xmlns="" id="{306D2C73-2D09-43BE-B4DA-9D938F12F307}"/>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b="34018"/>
          <a:stretch/>
        </p:blipFill>
        <p:spPr>
          <a:xfrm>
            <a:off x="2957513" y="8213557"/>
            <a:ext cx="942975" cy="537281"/>
          </a:xfrm>
          <a:prstGeom prst="rect">
            <a:avLst/>
          </a:prstGeom>
        </p:spPr>
      </p:pic>
    </p:spTree>
    <p:extLst>
      <p:ext uri="{BB962C8B-B14F-4D97-AF65-F5344CB8AC3E}">
        <p14:creationId xmlns:p14="http://schemas.microsoft.com/office/powerpoint/2010/main" val="45710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521F10-FA76-45AD-A677-F87A57A0E94B}" type="datetimeFigureOut">
              <a:rPr lang="fr-FR" smtClean="0">
                <a:solidFill>
                  <a:prstClr val="black">
                    <a:tint val="75000"/>
                  </a:prstClr>
                </a:solidFill>
              </a:rPr>
              <a:pPr/>
              <a:t>23/08/2018</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7126183-67F3-48D1-B233-6B884F371DE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540525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7521F10-FA76-45AD-A677-F87A57A0E94B}" type="datetimeFigureOut">
              <a:rPr lang="fr-FR" smtClean="0">
                <a:solidFill>
                  <a:prstClr val="black">
                    <a:tint val="75000"/>
                  </a:prstClr>
                </a:solidFill>
              </a:rPr>
              <a:pPr/>
              <a:t>23/08/2018</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7126183-67F3-48D1-B233-6B884F371DE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277453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7521F10-FA76-45AD-A677-F87A57A0E94B}" type="datetimeFigureOut">
              <a:rPr lang="fr-FR" smtClean="0">
                <a:solidFill>
                  <a:prstClr val="black">
                    <a:tint val="75000"/>
                  </a:prstClr>
                </a:solidFill>
              </a:rPr>
              <a:pPr/>
              <a:t>23/08/2018</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7126183-67F3-48D1-B233-6B884F371DE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9304406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66184"/>
            <a:ext cx="6172200" cy="1524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7521F10-FA76-45AD-A677-F87A57A0E94B}" type="datetimeFigureOut">
              <a:rPr lang="fr-FR" smtClean="0">
                <a:solidFill>
                  <a:prstClr val="black">
                    <a:tint val="75000"/>
                  </a:prstClr>
                </a:solidFill>
              </a:rPr>
              <a:pPr/>
              <a:t>23/08/2018</a:t>
            </a:fld>
            <a:endParaRPr lang="fr-FR" dirty="0">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dirty="0">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47126183-67F3-48D1-B233-6B884F371DE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478669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7521F10-FA76-45AD-A677-F87A57A0E94B}" type="datetimeFigureOut">
              <a:rPr lang="fr-FR" smtClean="0">
                <a:solidFill>
                  <a:prstClr val="black">
                    <a:tint val="75000"/>
                  </a:prstClr>
                </a:solidFill>
              </a:rPr>
              <a:pPr/>
              <a:t>23/08/2018</a:t>
            </a:fld>
            <a:endParaRPr lang="fr-FR" dirty="0">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47126183-67F3-48D1-B233-6B884F371DE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9538354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7521F10-FA76-45AD-A677-F87A57A0E94B}" type="datetimeFigureOut">
              <a:rPr lang="fr-FR" smtClean="0">
                <a:solidFill>
                  <a:prstClr val="black">
                    <a:tint val="75000"/>
                  </a:prstClr>
                </a:solidFill>
              </a:rPr>
              <a:pPr/>
              <a:t>23/08/2018</a:t>
            </a:fld>
            <a:endParaRPr lang="fr-FR" dirty="0">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47126183-67F3-48D1-B233-6B884F371DE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40205022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Vide">
    <p:spTree>
      <p:nvGrpSpPr>
        <p:cNvPr id="1" name=""/>
        <p:cNvGrpSpPr/>
        <p:nvPr/>
      </p:nvGrpSpPr>
      <p:grpSpPr>
        <a:xfrm>
          <a:off x="0" y="0"/>
          <a:ext cx="0" cy="0"/>
          <a:chOff x="0" y="0"/>
          <a:chExt cx="0" cy="0"/>
        </a:xfrm>
      </p:grpSpPr>
      <p:pic>
        <p:nvPicPr>
          <p:cNvPr id="1027" name="Picture 3" descr="\\FL001F1\web_upload\Mario_Lacroix\fonds_konix\fond_konix-nintendo.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36512"/>
            <a:ext cx="6858000" cy="532859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l001f1\DIM\Archives_DIM\DIM\KONIX\LOGOS\LOGO KONIX\PAR_CATEGORIE\KONIX_GAMING_NINTENDO.pn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2852936" y="8690892"/>
            <a:ext cx="1146345" cy="41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4450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5122" name="Picture 2" descr="\\FL001F1\web_upload\Mario_Lacroix\fonds_konix\fond_konix-gaming.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36512"/>
            <a:ext cx="6857999" cy="51125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l001f1\DIM\Archives_DIM\DIM\KONIX\LOGOS\LOGO KONIX\PAR_CATEGORIE\KONIX_GAMING_GENERIC.pn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2852936" y="8690892"/>
            <a:ext cx="1146345" cy="41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7212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7521F10-FA76-45AD-A677-F87A57A0E94B}" type="datetimeFigureOut">
              <a:rPr lang="fr-FR" smtClean="0">
                <a:solidFill>
                  <a:prstClr val="black">
                    <a:tint val="75000"/>
                  </a:prstClr>
                </a:solidFill>
              </a:rPr>
              <a:pPr/>
              <a:t>23/08/2018</a:t>
            </a:fld>
            <a:endParaRPr lang="fr-FR" dirty="0">
              <a:solidFill>
                <a:prstClr val="black">
                  <a:tint val="75000"/>
                </a:prstClr>
              </a:solidFill>
            </a:endParaRPr>
          </a:p>
        </p:txBody>
      </p:sp>
      <p:sp>
        <p:nvSpPr>
          <p:cNvPr id="5" name="Espace réservé du pied de page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47126183-67F3-48D1-B233-6B884F371DE8}"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056459837"/>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8" r:id="rId14"/>
    <p:sldLayoutId id="2147483932" r:id="rId15"/>
    <p:sldLayoutId id="2147483933" r:id="rId16"/>
    <p:sldLayoutId id="2147483934" r:id="rId17"/>
    <p:sldLayoutId id="2147483935" r:id="rId18"/>
    <p:sldLayoutId id="2147483936" r:id="rId19"/>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3480" y="6455801"/>
            <a:ext cx="1658504" cy="738664"/>
          </a:xfrm>
          <a:prstGeom prst="rect">
            <a:avLst/>
          </a:prstGeom>
          <a:solidFill>
            <a:schemeClr val="bg1">
              <a:lumMod val="85000"/>
            </a:schemeClr>
          </a:solidFill>
        </p:spPr>
        <p:txBody>
          <a:bodyPr wrap="square">
            <a:spAutoFit/>
          </a:bodyPr>
          <a:lstStyle/>
          <a:p>
            <a:r>
              <a:rPr lang="fr-FR" sz="1050" dirty="0" err="1"/>
              <a:t>Ref</a:t>
            </a:r>
            <a:r>
              <a:rPr lang="fr-FR" sz="1050" dirty="0"/>
              <a:t> </a:t>
            </a:r>
            <a:r>
              <a:rPr lang="fr-FR" sz="1050" dirty="0" err="1"/>
              <a:t>Innelec</a:t>
            </a:r>
            <a:r>
              <a:rPr lang="fr-FR" sz="1050" dirty="0"/>
              <a:t> :61881104620 </a:t>
            </a:r>
            <a:endParaRPr lang="fr-FR" sz="1050" dirty="0" smtClean="0"/>
          </a:p>
          <a:p>
            <a:r>
              <a:rPr lang="fr-FR" sz="1050" dirty="0" err="1" smtClean="0"/>
              <a:t>Barcode</a:t>
            </a:r>
            <a:r>
              <a:rPr lang="fr-FR" sz="1050" dirty="0" smtClean="0"/>
              <a:t> : </a:t>
            </a:r>
            <a:r>
              <a:rPr lang="fr-FR" sz="1050" dirty="0"/>
              <a:t>3328170272421</a:t>
            </a:r>
          </a:p>
          <a:p>
            <a:r>
              <a:rPr lang="fr-FR" sz="1050" dirty="0" smtClean="0"/>
              <a:t> </a:t>
            </a:r>
            <a:r>
              <a:rPr lang="fr-FR" sz="1050" dirty="0" err="1"/>
              <a:t>Deee</a:t>
            </a:r>
            <a:r>
              <a:rPr lang="fr-FR" sz="1050" dirty="0"/>
              <a:t> : </a:t>
            </a:r>
            <a:r>
              <a:rPr lang="fr-FR" sz="1050" dirty="0" smtClean="0"/>
              <a:t> 0,00</a:t>
            </a:r>
            <a:r>
              <a:rPr lang="fr-FR" sz="1050" dirty="0"/>
              <a:t>	</a:t>
            </a:r>
            <a:endParaRPr lang="fr-FR" sz="1050" dirty="0" smtClean="0"/>
          </a:p>
          <a:p>
            <a:r>
              <a:rPr lang="fr-FR" sz="1050" dirty="0" smtClean="0"/>
              <a:t>PVTTC : </a:t>
            </a:r>
            <a:r>
              <a:rPr lang="fr-FR" sz="1050" dirty="0"/>
              <a:t> </a:t>
            </a:r>
            <a:r>
              <a:rPr lang="fr-FR" sz="1050" dirty="0" smtClean="0"/>
              <a:t>24.99</a:t>
            </a:r>
            <a:r>
              <a:rPr lang="fr-FR" sz="1050" dirty="0"/>
              <a:t>€ </a:t>
            </a:r>
            <a:r>
              <a:rPr lang="fr-FR" sz="1050" dirty="0" smtClean="0"/>
              <a:t>	</a:t>
            </a:r>
            <a:endParaRPr lang="fr-FR" sz="1050" dirty="0"/>
          </a:p>
        </p:txBody>
      </p:sp>
      <p:graphicFrame>
        <p:nvGraphicFramePr>
          <p:cNvPr id="9" name="Tableau 8"/>
          <p:cNvGraphicFramePr>
            <a:graphicFrameLocks noGrp="1"/>
          </p:cNvGraphicFramePr>
          <p:nvPr>
            <p:extLst>
              <p:ext uri="{D42A27DB-BD31-4B8C-83A1-F6EECF244321}">
                <p14:modId xmlns:p14="http://schemas.microsoft.com/office/powerpoint/2010/main" val="3011417087"/>
              </p:ext>
            </p:extLst>
          </p:nvPr>
        </p:nvGraphicFramePr>
        <p:xfrm>
          <a:off x="287402" y="7308304"/>
          <a:ext cx="3357622" cy="1188207"/>
        </p:xfrm>
        <a:graphic>
          <a:graphicData uri="http://schemas.openxmlformats.org/drawingml/2006/table">
            <a:tbl>
              <a:tblPr firstRow="1" bandRow="1">
                <a:tableStyleId>{10A1B5D5-9B99-4C35-A422-299274C87663}</a:tableStyleId>
              </a:tblPr>
              <a:tblGrid>
                <a:gridCol w="569032"/>
                <a:gridCol w="569032"/>
                <a:gridCol w="566316"/>
                <a:gridCol w="569032"/>
                <a:gridCol w="515178"/>
                <a:gridCol w="569032"/>
              </a:tblGrid>
              <a:tr h="300639">
                <a:tc>
                  <a:txBody>
                    <a:bodyPr/>
                    <a:lstStyle/>
                    <a:p>
                      <a:endParaRPr lang="fr-FR" sz="1400" dirty="0">
                        <a:solidFill>
                          <a:schemeClr val="bg1"/>
                        </a:solidFill>
                      </a:endParaRPr>
                    </a:p>
                  </a:txBody>
                  <a:tcPr marL="67814" marR="67814" marT="33906" marB="33906">
                    <a:solidFill>
                      <a:schemeClr val="accent6">
                        <a:lumMod val="50000"/>
                      </a:schemeClr>
                    </a:solidFill>
                  </a:tcPr>
                </a:tc>
                <a:tc>
                  <a:txBody>
                    <a:bodyPr/>
                    <a:lstStyle/>
                    <a:p>
                      <a:pPr algn="ctr"/>
                      <a:r>
                        <a:rPr lang="fr-FR" sz="800" dirty="0" err="1" smtClean="0">
                          <a:solidFill>
                            <a:schemeClr val="bg1"/>
                          </a:solidFill>
                        </a:rPr>
                        <a:t>Weight</a:t>
                      </a:r>
                      <a:r>
                        <a:rPr lang="fr-FR" sz="800" dirty="0" smtClean="0">
                          <a:solidFill>
                            <a:schemeClr val="bg1"/>
                          </a:solidFill>
                        </a:rPr>
                        <a:t/>
                      </a:r>
                      <a:br>
                        <a:rPr lang="fr-FR" sz="800" dirty="0" smtClean="0">
                          <a:solidFill>
                            <a:schemeClr val="bg1"/>
                          </a:solidFill>
                        </a:rPr>
                      </a:br>
                      <a:r>
                        <a:rPr lang="fr-FR" sz="800" dirty="0" smtClean="0">
                          <a:solidFill>
                            <a:schemeClr val="bg1"/>
                          </a:solidFill>
                        </a:rPr>
                        <a:t>(kg)</a:t>
                      </a:r>
                      <a:endParaRPr lang="fr-FR" sz="800" dirty="0">
                        <a:solidFill>
                          <a:schemeClr val="bg1"/>
                        </a:solidFill>
                      </a:endParaRPr>
                    </a:p>
                  </a:txBody>
                  <a:tcPr marL="67814" marR="67814" marT="33906" marB="33906">
                    <a:solidFill>
                      <a:schemeClr val="accent6">
                        <a:lumMod val="50000"/>
                      </a:schemeClr>
                    </a:solidFill>
                  </a:tcPr>
                </a:tc>
                <a:tc>
                  <a:txBody>
                    <a:bodyPr/>
                    <a:lstStyle/>
                    <a:p>
                      <a:pPr algn="ctr"/>
                      <a:r>
                        <a:rPr lang="fr-FR" sz="800" dirty="0" err="1" smtClean="0">
                          <a:solidFill>
                            <a:schemeClr val="bg1"/>
                          </a:solidFill>
                        </a:rPr>
                        <a:t>Length</a:t>
                      </a:r>
                      <a:r>
                        <a:rPr lang="fr-FR" sz="800" dirty="0" smtClean="0">
                          <a:solidFill>
                            <a:schemeClr val="bg1"/>
                          </a:solidFill>
                        </a:rPr>
                        <a:t/>
                      </a:r>
                      <a:br>
                        <a:rPr lang="fr-FR" sz="800" dirty="0" smtClean="0">
                          <a:solidFill>
                            <a:schemeClr val="bg1"/>
                          </a:solidFill>
                        </a:rPr>
                      </a:br>
                      <a:r>
                        <a:rPr lang="fr-FR" sz="800" dirty="0" smtClean="0">
                          <a:solidFill>
                            <a:schemeClr val="bg1"/>
                          </a:solidFill>
                        </a:rPr>
                        <a:t>(mm)</a:t>
                      </a:r>
                      <a:endParaRPr lang="fr-FR" sz="800" dirty="0">
                        <a:solidFill>
                          <a:schemeClr val="bg1"/>
                        </a:solidFill>
                      </a:endParaRPr>
                    </a:p>
                  </a:txBody>
                  <a:tcPr marL="67814" marR="67814" marT="33906" marB="33906">
                    <a:solidFill>
                      <a:schemeClr val="accent6">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800" dirty="0" err="1" smtClean="0">
                          <a:solidFill>
                            <a:schemeClr val="bg1"/>
                          </a:solidFill>
                        </a:rPr>
                        <a:t>Width</a:t>
                      </a:r>
                      <a:r>
                        <a:rPr lang="fr-FR" sz="800" dirty="0" smtClean="0">
                          <a:solidFill>
                            <a:schemeClr val="bg1"/>
                          </a:solidFill>
                        </a:rPr>
                        <a:t/>
                      </a:r>
                      <a:br>
                        <a:rPr lang="fr-FR" sz="800" dirty="0" smtClean="0">
                          <a:solidFill>
                            <a:schemeClr val="bg1"/>
                          </a:solidFill>
                        </a:rPr>
                      </a:br>
                      <a:r>
                        <a:rPr lang="fr-FR" sz="800" dirty="0" smtClean="0">
                          <a:solidFill>
                            <a:schemeClr val="bg1"/>
                          </a:solidFill>
                        </a:rPr>
                        <a:t>(mm)</a:t>
                      </a:r>
                    </a:p>
                  </a:txBody>
                  <a:tcPr marL="67814" marR="67814" marT="33906" marB="33906">
                    <a:solidFill>
                      <a:schemeClr val="accent6">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800" dirty="0" err="1" smtClean="0">
                          <a:solidFill>
                            <a:schemeClr val="bg1"/>
                          </a:solidFill>
                        </a:rPr>
                        <a:t>Height</a:t>
                      </a:r>
                      <a:r>
                        <a:rPr lang="fr-FR" sz="800" dirty="0" smtClean="0">
                          <a:solidFill>
                            <a:schemeClr val="bg1"/>
                          </a:solidFill>
                        </a:rPr>
                        <a:t/>
                      </a:r>
                      <a:br>
                        <a:rPr lang="fr-FR" sz="800" dirty="0" smtClean="0">
                          <a:solidFill>
                            <a:schemeClr val="bg1"/>
                          </a:solidFill>
                        </a:rPr>
                      </a:br>
                      <a:r>
                        <a:rPr lang="fr-FR" sz="800" dirty="0" smtClean="0">
                          <a:solidFill>
                            <a:schemeClr val="bg1"/>
                          </a:solidFill>
                        </a:rPr>
                        <a:t>(mm)</a:t>
                      </a:r>
                    </a:p>
                  </a:txBody>
                  <a:tcPr marL="67814" marR="67814" marT="33906" marB="33906">
                    <a:solidFill>
                      <a:schemeClr val="accent6">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800" dirty="0" err="1" smtClean="0">
                          <a:solidFill>
                            <a:schemeClr val="bg1"/>
                          </a:solidFill>
                        </a:rPr>
                        <a:t>Quantity</a:t>
                      </a:r>
                      <a:r>
                        <a:rPr lang="fr-FR" sz="800" dirty="0" smtClean="0">
                          <a:solidFill>
                            <a:schemeClr val="bg1"/>
                          </a:solidFill>
                        </a:rPr>
                        <a:t/>
                      </a:r>
                      <a:br>
                        <a:rPr lang="fr-FR" sz="800" dirty="0" smtClean="0">
                          <a:solidFill>
                            <a:schemeClr val="bg1"/>
                          </a:solidFill>
                        </a:rPr>
                      </a:br>
                      <a:r>
                        <a:rPr lang="fr-FR" sz="800" dirty="0" smtClean="0">
                          <a:solidFill>
                            <a:schemeClr val="bg1"/>
                          </a:solidFill>
                        </a:rPr>
                        <a:t>(pcs)</a:t>
                      </a:r>
                    </a:p>
                  </a:txBody>
                  <a:tcPr marL="67814" marR="67814" marT="33906" marB="33906">
                    <a:solidFill>
                      <a:schemeClr val="accent6">
                        <a:lumMod val="50000"/>
                      </a:schemeClr>
                    </a:solidFill>
                  </a:tcPr>
                </a:tc>
              </a:tr>
              <a:tr h="275023">
                <a:tc>
                  <a:txBody>
                    <a:bodyPr/>
                    <a:lstStyle/>
                    <a:p>
                      <a:pPr algn="l">
                        <a:lnSpc>
                          <a:spcPct val="150000"/>
                        </a:lnSpc>
                      </a:pPr>
                      <a:r>
                        <a:rPr lang="fr-FR" sz="800" dirty="0" smtClean="0"/>
                        <a:t>Unit</a:t>
                      </a:r>
                      <a:endParaRPr lang="fr-FR" sz="800" dirty="0">
                        <a:latin typeface="+mn-lt"/>
                      </a:endParaRPr>
                    </a:p>
                  </a:txBody>
                  <a:tcPr marL="67814" marR="67814" marT="33906" marB="33906">
                    <a:solidFill>
                      <a:schemeClr val="accent6">
                        <a:lumMod val="40000"/>
                        <a:lumOff val="60000"/>
                      </a:schemeClr>
                    </a:solidFill>
                  </a:tcPr>
                </a:tc>
                <a:tc>
                  <a:txBody>
                    <a:bodyPr/>
                    <a:lstStyle/>
                    <a:p>
                      <a:pPr algn="ctr"/>
                      <a:endParaRPr lang="fr-FR" sz="1000" dirty="0"/>
                    </a:p>
                  </a:txBody>
                  <a:tcPr marL="62949" marR="62949" marT="31475" marB="31475">
                    <a:solidFill>
                      <a:schemeClr val="accent6">
                        <a:lumMod val="40000"/>
                        <a:lumOff val="60000"/>
                      </a:schemeClr>
                    </a:solidFill>
                  </a:tcPr>
                </a:tc>
                <a:tc>
                  <a:txBody>
                    <a:bodyPr/>
                    <a:lstStyle/>
                    <a:p>
                      <a:pPr algn="ctr"/>
                      <a:endParaRPr lang="fr-FR" sz="1000" dirty="0"/>
                    </a:p>
                  </a:txBody>
                  <a:tcPr marL="62949" marR="62949" marT="31475" marB="31475">
                    <a:solidFill>
                      <a:schemeClr val="accent6">
                        <a:lumMod val="40000"/>
                        <a:lumOff val="60000"/>
                      </a:schemeClr>
                    </a:solidFill>
                  </a:tcPr>
                </a:tc>
                <a:tc>
                  <a:txBody>
                    <a:bodyPr/>
                    <a:lstStyle/>
                    <a:p>
                      <a:pPr algn="ctr"/>
                      <a:endParaRPr lang="fr-FR" sz="1000" dirty="0"/>
                    </a:p>
                  </a:txBody>
                  <a:tcPr marL="62949" marR="62949" marT="31475" marB="31475">
                    <a:solidFill>
                      <a:schemeClr val="accent6">
                        <a:lumMod val="40000"/>
                        <a:lumOff val="60000"/>
                      </a:schemeClr>
                    </a:solidFill>
                  </a:tcPr>
                </a:tc>
                <a:tc>
                  <a:txBody>
                    <a:bodyPr/>
                    <a:lstStyle/>
                    <a:p>
                      <a:pPr algn="ctr"/>
                      <a:endParaRPr lang="fr-FR" sz="1000" dirty="0"/>
                    </a:p>
                  </a:txBody>
                  <a:tcPr marL="62949" marR="62949" marT="31475" marB="31475">
                    <a:solidFill>
                      <a:schemeClr val="accent6">
                        <a:lumMod val="40000"/>
                        <a:lumOff val="60000"/>
                      </a:schemeClr>
                    </a:solidFill>
                  </a:tcPr>
                </a:tc>
                <a:tc>
                  <a:txBody>
                    <a:bodyPr/>
                    <a:lstStyle/>
                    <a:p>
                      <a:r>
                        <a:rPr lang="fr-FR" sz="1000" dirty="0" smtClean="0"/>
                        <a:t>1</a:t>
                      </a:r>
                      <a:endParaRPr lang="fr-FR" sz="1000" dirty="0"/>
                    </a:p>
                  </a:txBody>
                  <a:tcPr marL="62949" marR="62949" marT="31475" marB="31475">
                    <a:solidFill>
                      <a:schemeClr val="accent6">
                        <a:lumMod val="40000"/>
                        <a:lumOff val="60000"/>
                      </a:schemeClr>
                    </a:solidFill>
                  </a:tcPr>
                </a:tc>
              </a:tr>
              <a:tr h="275023">
                <a:tc>
                  <a:txBody>
                    <a:bodyPr/>
                    <a:lstStyle/>
                    <a:p>
                      <a:pPr algn="l">
                        <a:lnSpc>
                          <a:spcPct val="150000"/>
                        </a:lnSpc>
                      </a:pPr>
                      <a:r>
                        <a:rPr lang="fr-FR" sz="800" dirty="0" err="1" smtClean="0"/>
                        <a:t>Inner</a:t>
                      </a:r>
                      <a:r>
                        <a:rPr lang="fr-FR" sz="800" dirty="0" smtClean="0"/>
                        <a:t> PCB</a:t>
                      </a:r>
                      <a:endParaRPr lang="fr-FR" sz="800" dirty="0">
                        <a:latin typeface="+mn-lt"/>
                      </a:endParaRPr>
                    </a:p>
                  </a:txBody>
                  <a:tcPr marL="67814" marR="67814" marT="33906" marB="33906"/>
                </a:tc>
                <a:tc>
                  <a:txBody>
                    <a:bodyPr/>
                    <a:lstStyle/>
                    <a:p>
                      <a:pPr algn="ctr"/>
                      <a:endParaRPr lang="fr-FR" sz="1000" dirty="0" smtClean="0"/>
                    </a:p>
                  </a:txBody>
                  <a:tcPr marL="62949" marR="62949" marT="31475" marB="31475"/>
                </a:tc>
                <a:tc>
                  <a:txBody>
                    <a:bodyPr/>
                    <a:lstStyle/>
                    <a:p>
                      <a:pPr algn="ctr"/>
                      <a:endParaRPr lang="fr-FR" sz="1000" dirty="0"/>
                    </a:p>
                  </a:txBody>
                  <a:tcPr marL="62949" marR="62949" marT="31475" marB="31475"/>
                </a:tc>
                <a:tc>
                  <a:txBody>
                    <a:bodyPr/>
                    <a:lstStyle/>
                    <a:p>
                      <a:pPr algn="ctr"/>
                      <a:endParaRPr lang="fr-FR" sz="1000" dirty="0"/>
                    </a:p>
                  </a:txBody>
                  <a:tcPr marL="62949" marR="62949" marT="31475" marB="31475"/>
                </a:tc>
                <a:tc>
                  <a:txBody>
                    <a:bodyPr/>
                    <a:lstStyle/>
                    <a:p>
                      <a:pPr algn="ctr"/>
                      <a:endParaRPr lang="fr-FR" sz="1000" dirty="0"/>
                    </a:p>
                  </a:txBody>
                  <a:tcPr marL="62949" marR="62949" marT="31475" marB="31475"/>
                </a:tc>
                <a:tc>
                  <a:txBody>
                    <a:bodyPr/>
                    <a:lstStyle/>
                    <a:p>
                      <a:endParaRPr lang="fr-FR" sz="1000" dirty="0"/>
                    </a:p>
                  </a:txBody>
                  <a:tcPr marL="62949" marR="62949" marT="31475" marB="31475"/>
                </a:tc>
              </a:tr>
              <a:tr h="326509">
                <a:tc>
                  <a:txBody>
                    <a:bodyPr/>
                    <a:lstStyle/>
                    <a:p>
                      <a:pPr algn="l"/>
                      <a:r>
                        <a:rPr lang="fr-FR" sz="800" dirty="0" smtClean="0"/>
                        <a:t>Master PCB</a:t>
                      </a:r>
                      <a:endParaRPr lang="fr-FR" sz="800" dirty="0">
                        <a:latin typeface="+mn-lt"/>
                      </a:endParaRPr>
                    </a:p>
                  </a:txBody>
                  <a:tcPr marL="67814" marR="67814" marT="33906" marB="33906">
                    <a:solidFill>
                      <a:schemeClr val="accent6">
                        <a:lumMod val="40000"/>
                        <a:lumOff val="60000"/>
                      </a:schemeClr>
                    </a:solidFill>
                  </a:tcPr>
                </a:tc>
                <a:tc>
                  <a:txBody>
                    <a:bodyPr/>
                    <a:lstStyle/>
                    <a:p>
                      <a:pPr algn="ctr"/>
                      <a:endParaRPr lang="fr-FR" sz="1000" dirty="0"/>
                    </a:p>
                  </a:txBody>
                  <a:tcPr marL="62949" marR="62949" marT="31475" marB="31475">
                    <a:solidFill>
                      <a:schemeClr val="accent6">
                        <a:lumMod val="40000"/>
                        <a:lumOff val="60000"/>
                      </a:schemeClr>
                    </a:solidFill>
                  </a:tcPr>
                </a:tc>
                <a:tc>
                  <a:txBody>
                    <a:bodyPr/>
                    <a:lstStyle/>
                    <a:p>
                      <a:pPr algn="ctr"/>
                      <a:endParaRPr lang="fr-FR" sz="1000" dirty="0"/>
                    </a:p>
                  </a:txBody>
                  <a:tcPr marL="62949" marR="62949" marT="31475" marB="31475">
                    <a:solidFill>
                      <a:schemeClr val="accent6">
                        <a:lumMod val="40000"/>
                        <a:lumOff val="60000"/>
                      </a:schemeClr>
                    </a:solidFill>
                  </a:tcPr>
                </a:tc>
                <a:tc>
                  <a:txBody>
                    <a:bodyPr/>
                    <a:lstStyle/>
                    <a:p>
                      <a:pPr algn="ctr"/>
                      <a:endParaRPr lang="fr-FR" sz="1000" dirty="0"/>
                    </a:p>
                  </a:txBody>
                  <a:tcPr marL="62949" marR="62949" marT="31475" marB="31475">
                    <a:solidFill>
                      <a:schemeClr val="accent6">
                        <a:lumMod val="40000"/>
                        <a:lumOff val="60000"/>
                      </a:schemeClr>
                    </a:solidFill>
                  </a:tcPr>
                </a:tc>
                <a:tc>
                  <a:txBody>
                    <a:bodyPr/>
                    <a:lstStyle/>
                    <a:p>
                      <a:pPr algn="ctr"/>
                      <a:endParaRPr lang="fr-FR" sz="1000" dirty="0"/>
                    </a:p>
                  </a:txBody>
                  <a:tcPr marL="62949" marR="62949" marT="31475" marB="31475">
                    <a:solidFill>
                      <a:schemeClr val="accent6">
                        <a:lumMod val="40000"/>
                        <a:lumOff val="60000"/>
                      </a:schemeClr>
                    </a:solidFill>
                  </a:tcPr>
                </a:tc>
                <a:tc>
                  <a:txBody>
                    <a:bodyPr/>
                    <a:lstStyle/>
                    <a:p>
                      <a:endParaRPr lang="fr-FR" sz="1000" dirty="0"/>
                    </a:p>
                  </a:txBody>
                  <a:tcPr marL="62949" marR="62949" marT="31475" marB="31475">
                    <a:solidFill>
                      <a:schemeClr val="accent6">
                        <a:lumMod val="40000"/>
                        <a:lumOff val="60000"/>
                      </a:schemeClr>
                    </a:solidFill>
                  </a:tcPr>
                </a:tc>
              </a:tr>
            </a:tbl>
          </a:graphicData>
        </a:graphic>
      </p:graphicFrame>
      <p:pic>
        <p:nvPicPr>
          <p:cNvPr id="14" name="Picture 2" descr="\\VEGA\Partage_Konix\Sophie\Détourage_photos\IDEF emergency\IMG_3814.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l="21380" t="20986" r="11158" b="11306"/>
          <a:stretch/>
        </p:blipFill>
        <p:spPr bwMode="auto">
          <a:xfrm>
            <a:off x="5325434" y="1987932"/>
            <a:ext cx="983886" cy="98388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Rectangle 14"/>
          <p:cNvSpPr/>
          <p:nvPr/>
        </p:nvSpPr>
        <p:spPr>
          <a:xfrm>
            <a:off x="288032" y="1259632"/>
            <a:ext cx="6669360" cy="307777"/>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lumMod val="50000"/>
                  </a:schemeClr>
                </a:solidFill>
              </a:rPr>
              <a:t>A gaming mousepad designed for gamers, affordable and of </a:t>
            </a:r>
            <a:r>
              <a:rPr lang="en-US" sz="1400" b="1" dirty="0" smtClean="0">
                <a:solidFill>
                  <a:schemeClr val="bg1">
                    <a:lumMod val="50000"/>
                  </a:schemeClr>
                </a:solidFill>
              </a:rPr>
              <a:t>quality.</a:t>
            </a:r>
            <a:endParaRPr lang="fr-FR" sz="1400" b="1" dirty="0">
              <a:solidFill>
                <a:schemeClr val="bg1">
                  <a:lumMod val="50000"/>
                </a:schemeClr>
              </a:solidFill>
            </a:endParaRPr>
          </a:p>
        </p:txBody>
      </p:sp>
      <p:pic>
        <p:nvPicPr>
          <p:cNvPr id="10" name="Image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25315" y="1719461"/>
            <a:ext cx="5119909" cy="2427461"/>
          </a:xfrm>
          <a:prstGeom prst="rect">
            <a:avLst/>
          </a:prstGeom>
        </p:spPr>
      </p:pic>
      <p:sp>
        <p:nvSpPr>
          <p:cNvPr id="12" name="ZoneTexte 19"/>
          <p:cNvSpPr txBox="1"/>
          <p:nvPr/>
        </p:nvSpPr>
        <p:spPr>
          <a:xfrm>
            <a:off x="345128" y="4213120"/>
            <a:ext cx="3227633" cy="1985159"/>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dirty="0">
                <a:solidFill>
                  <a:prstClr val="black"/>
                </a:solidFill>
              </a:rPr>
              <a:t>Technical specifications</a:t>
            </a:r>
            <a:r>
              <a:rPr lang="fr-FR" sz="1400" b="1" dirty="0" smtClean="0">
                <a:solidFill>
                  <a:prstClr val="black"/>
                </a:solidFill>
              </a:rPr>
              <a:t>:</a:t>
            </a:r>
            <a:br>
              <a:rPr lang="fr-FR" sz="1400" b="1" dirty="0" smtClean="0">
                <a:solidFill>
                  <a:prstClr val="black"/>
                </a:solidFill>
              </a:rPr>
            </a:br>
            <a:endParaRPr lang="en-US" sz="1000" b="1" dirty="0"/>
          </a:p>
          <a:p>
            <a:pPr marL="171450" indent="-171450">
              <a:buFont typeface="Arial" panose="020B0604020202020204" pitchFamily="34" charset="0"/>
              <a:buChar char="•"/>
            </a:pPr>
            <a:r>
              <a:rPr lang="en-US" sz="1100" dirty="0" smtClean="0"/>
              <a:t>The </a:t>
            </a:r>
            <a:r>
              <a:rPr lang="en-US" sz="1100" dirty="0"/>
              <a:t>mousepad is printed in a style inspired by Battlefield of the tank </a:t>
            </a:r>
            <a:endParaRPr lang="en-US" sz="1100" dirty="0" smtClean="0"/>
          </a:p>
          <a:p>
            <a:pPr marL="171450" indent="-171450">
              <a:buFont typeface="Arial" panose="020B0604020202020204" pitchFamily="34" charset="0"/>
              <a:buChar char="•"/>
            </a:pPr>
            <a:r>
              <a:rPr lang="en-US" sz="1100" dirty="0" smtClean="0"/>
              <a:t>Quality </a:t>
            </a:r>
            <a:r>
              <a:rPr lang="en-US" sz="1100" dirty="0"/>
              <a:t>conception: The mousepad has been designed with gaming in mind: the extra smooth surface allows for a precise movement of the mouse. The reverse side is made from rubber with a maximal adherence to the desk surface. </a:t>
            </a:r>
            <a:endParaRPr lang="en-US" sz="1100" dirty="0" smtClean="0"/>
          </a:p>
          <a:p>
            <a:pPr marL="171450" indent="-171450">
              <a:buFont typeface="Arial" panose="020B0604020202020204" pitchFamily="34" charset="0"/>
              <a:buChar char="•"/>
            </a:pPr>
            <a:r>
              <a:rPr lang="en-US" sz="1100" dirty="0" smtClean="0"/>
              <a:t>The </a:t>
            </a:r>
            <a:r>
              <a:rPr lang="en-US" sz="1100" dirty="0"/>
              <a:t>edges are blanket </a:t>
            </a:r>
            <a:r>
              <a:rPr lang="en-US" sz="1100" dirty="0" smtClean="0"/>
              <a:t>stitch</a:t>
            </a:r>
          </a:p>
          <a:p>
            <a:pPr marL="171450" indent="-171450">
              <a:buFont typeface="Arial" panose="020B0604020202020204" pitchFamily="34" charset="0"/>
              <a:buChar char="•"/>
            </a:pPr>
            <a:r>
              <a:rPr lang="en-US" sz="1100" dirty="0" smtClean="0"/>
              <a:t>XXL  Office </a:t>
            </a:r>
            <a:r>
              <a:rPr lang="en-US" sz="1100" dirty="0"/>
              <a:t>Size </a:t>
            </a:r>
            <a:r>
              <a:rPr lang="en-US" sz="1100" dirty="0" smtClean="0"/>
              <a:t>: 900*460*3mm</a:t>
            </a:r>
            <a:endParaRPr lang="en-US" sz="1100" dirty="0"/>
          </a:p>
        </p:txBody>
      </p:sp>
      <p:pic>
        <p:nvPicPr>
          <p:cNvPr id="16" name="Image 1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338654" y="6429111"/>
            <a:ext cx="1234107" cy="765354"/>
          </a:xfrm>
          <a:prstGeom prst="rect">
            <a:avLst/>
          </a:prstGeom>
        </p:spPr>
      </p:pic>
      <p:pic>
        <p:nvPicPr>
          <p:cNvPr id="11" name="Image 10"/>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705640" y="7020272"/>
            <a:ext cx="3017912" cy="1475004"/>
          </a:xfrm>
          <a:prstGeom prst="rect">
            <a:avLst/>
          </a:prstGeom>
        </p:spPr>
      </p:pic>
      <p:sp>
        <p:nvSpPr>
          <p:cNvPr id="13" name="ZoneTexte 12"/>
          <p:cNvSpPr txBox="1"/>
          <p:nvPr/>
        </p:nvSpPr>
        <p:spPr>
          <a:xfrm>
            <a:off x="3715433" y="5580112"/>
            <a:ext cx="3008119" cy="1292662"/>
          </a:xfrm>
          <a:prstGeom prst="rect">
            <a:avLst/>
          </a:prstGeom>
          <a:solidFill>
            <a:schemeClr val="accent6">
              <a:lumMod val="60000"/>
              <a:lumOff val="40000"/>
            </a:schemeClr>
          </a:solidFill>
        </p:spPr>
        <p:txBody>
          <a:bodyPr wrap="square" rtlCol="0">
            <a:spAutoFit/>
          </a:bodyPr>
          <a:lstStyle/>
          <a:p>
            <a:pPr algn="just"/>
            <a:r>
              <a:rPr lang="en-US" sz="1100" b="1" dirty="0" err="1" smtClean="0"/>
              <a:t>Konix</a:t>
            </a:r>
            <a:r>
              <a:rPr lang="en-US" sz="1100" b="1" dirty="0" smtClean="0"/>
              <a:t> </a:t>
            </a:r>
            <a:r>
              <a:rPr lang="en-US" sz="1100" b="1" dirty="0"/>
              <a:t>in partnership with </a:t>
            </a:r>
            <a:r>
              <a:rPr lang="en-US" sz="1100" b="1" dirty="0" err="1"/>
              <a:t>Wargaming</a:t>
            </a:r>
            <a:r>
              <a:rPr lang="en-US" sz="1100" b="1" dirty="0"/>
              <a:t> is pleased to offer you the following bonuses</a:t>
            </a:r>
            <a:r>
              <a:rPr lang="en-US" sz="1100" b="1" dirty="0" smtClean="0"/>
              <a:t>:</a:t>
            </a:r>
            <a:endParaRPr lang="fr-FR" sz="1100" b="1" dirty="0" smtClean="0"/>
          </a:p>
          <a:p>
            <a:pPr algn="just"/>
            <a:endParaRPr lang="fr-FR" sz="1100" b="1" dirty="0"/>
          </a:p>
          <a:p>
            <a:pPr lvl="0"/>
            <a:r>
              <a:rPr lang="en-US" sz="900" b="1" u="sng" dirty="0" smtClean="0"/>
              <a:t>For </a:t>
            </a:r>
            <a:r>
              <a:rPr lang="en-US" sz="900" b="1" u="sng" dirty="0"/>
              <a:t>new </a:t>
            </a:r>
            <a:r>
              <a:rPr lang="en-US" sz="900" b="1" u="sng" dirty="0" smtClean="0"/>
              <a:t>players </a:t>
            </a:r>
            <a:r>
              <a:rPr lang="fr-FR" sz="900" b="1" u="sng" dirty="0"/>
              <a:t>: </a:t>
            </a:r>
          </a:p>
          <a:p>
            <a:pPr lvl="0"/>
            <a:r>
              <a:rPr lang="en-US" sz="900" dirty="0"/>
              <a:t>T-127 </a:t>
            </a:r>
            <a:r>
              <a:rPr lang="en-US" sz="900" dirty="0" smtClean="0"/>
              <a:t>tank </a:t>
            </a:r>
            <a:r>
              <a:rPr lang="en-US" sz="900" dirty="0"/>
              <a:t>+ </a:t>
            </a:r>
            <a:r>
              <a:rPr lang="en-US" sz="900" dirty="0" smtClean="0"/>
              <a:t>garage slot + </a:t>
            </a:r>
            <a:r>
              <a:rPr lang="en-US" sz="900" dirty="0"/>
              <a:t>7 </a:t>
            </a:r>
            <a:r>
              <a:rPr lang="en-US" sz="900" dirty="0" smtClean="0"/>
              <a:t>days of premium </a:t>
            </a:r>
            <a:r>
              <a:rPr lang="en-US" sz="900" dirty="0" smtClean="0"/>
              <a:t>account</a:t>
            </a:r>
            <a:endParaRPr lang="en-US" sz="900" dirty="0" smtClean="0"/>
          </a:p>
          <a:p>
            <a:pPr lvl="0"/>
            <a:endParaRPr lang="en-US" sz="900" b="1" u="sng" dirty="0"/>
          </a:p>
          <a:p>
            <a:pPr lvl="0"/>
            <a:r>
              <a:rPr lang="en-US" sz="900" b="1" u="sng" dirty="0" smtClean="0"/>
              <a:t>For </a:t>
            </a:r>
            <a:r>
              <a:rPr lang="en-US" sz="900" b="1" u="sng" dirty="0"/>
              <a:t>existing players</a:t>
            </a:r>
            <a:r>
              <a:rPr lang="fr-FR" sz="900" b="1" u="sng" dirty="0"/>
              <a:t>: </a:t>
            </a:r>
          </a:p>
          <a:p>
            <a:pPr lvl="0"/>
            <a:r>
              <a:rPr lang="fr-FR" sz="900" dirty="0"/>
              <a:t>1 </a:t>
            </a:r>
            <a:r>
              <a:rPr lang="fr-FR" sz="900" dirty="0" err="1" smtClean="0"/>
              <a:t>day</a:t>
            </a:r>
            <a:r>
              <a:rPr lang="fr-FR" sz="900" dirty="0" smtClean="0"/>
              <a:t> of premium </a:t>
            </a:r>
            <a:r>
              <a:rPr lang="fr-FR" sz="900" smtClean="0"/>
              <a:t>account</a:t>
            </a:r>
            <a:endParaRPr lang="fr-FR" sz="1100" dirty="0" smtClean="0"/>
          </a:p>
        </p:txBody>
      </p:sp>
      <p:sp>
        <p:nvSpPr>
          <p:cNvPr id="17" name="ZoneTexte 16"/>
          <p:cNvSpPr txBox="1"/>
          <p:nvPr/>
        </p:nvSpPr>
        <p:spPr>
          <a:xfrm>
            <a:off x="3705640" y="4138498"/>
            <a:ext cx="3017912" cy="1369606"/>
          </a:xfrm>
          <a:prstGeom prst="rect">
            <a:avLst/>
          </a:prstGeom>
          <a:solidFill>
            <a:schemeClr val="accent6">
              <a:lumMod val="60000"/>
              <a:lumOff val="40000"/>
            </a:schemeClr>
          </a:solidFill>
        </p:spPr>
        <p:txBody>
          <a:bodyPr wrap="square" rtlCol="0">
            <a:spAutoFit/>
          </a:bodyPr>
          <a:lstStyle/>
          <a:p>
            <a:r>
              <a:rPr lang="en-US" sz="1100" b="1" dirty="0"/>
              <a:t>The success of World Of Tanks!</a:t>
            </a:r>
            <a:endParaRPr lang="fr-FR" sz="1100" b="1" dirty="0"/>
          </a:p>
          <a:p>
            <a:r>
              <a:rPr lang="en-US" sz="900" dirty="0"/>
              <a:t>World of Tanks also known as WOT is a massively multiplayer online game which was released in 2011, edited by </a:t>
            </a:r>
            <a:r>
              <a:rPr lang="en-US" sz="900" dirty="0" err="1"/>
              <a:t>Wargaming</a:t>
            </a:r>
            <a:r>
              <a:rPr lang="en-US" sz="900" dirty="0"/>
              <a:t> and gather more than 45 million registered players. It is a war simulation game in which you can control your own tank. In 2017 World of Tanks won its 3rd Golden Joystick, gaining the most votes in the “Still Playing” category thanks to their passionate and massive community of devoted players.</a:t>
            </a:r>
            <a:endParaRPr lang="fr-FR" sz="900" dirty="0"/>
          </a:p>
        </p:txBody>
      </p:sp>
      <p:pic>
        <p:nvPicPr>
          <p:cNvPr id="19" name="Picture 3" descr="C:\Users\ach_gao\Desktop\Sans titre - 1.pn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151511" y="6683492"/>
            <a:ext cx="623417" cy="624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824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17844</TotalTime>
  <Words>117</Words>
  <Application>Microsoft Office PowerPoint</Application>
  <PresentationFormat>Affichage à l'écran (4:3)</PresentationFormat>
  <Paragraphs>28</Paragraphs>
  <Slides>1</Slides>
  <Notes>0</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1_Thème Office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daverat</dc:creator>
  <cp:lastModifiedBy>Yezi GAO</cp:lastModifiedBy>
  <cp:revision>1531</cp:revision>
  <cp:lastPrinted>2016-09-05T14:58:13Z</cp:lastPrinted>
  <dcterms:created xsi:type="dcterms:W3CDTF">2014-01-14T14:16:22Z</dcterms:created>
  <dcterms:modified xsi:type="dcterms:W3CDTF">2018-08-23T07:11:26Z</dcterms:modified>
</cp:coreProperties>
</file>