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8" r:id="rId1"/>
  </p:sldMasterIdLst>
  <p:notesMasterIdLst>
    <p:notesMasterId r:id="rId3"/>
  </p:notesMasterIdLst>
  <p:sldIdLst>
    <p:sldId id="581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7E96"/>
    <a:srgbClr val="009832"/>
    <a:srgbClr val="00ABC9"/>
    <a:srgbClr val="004A99"/>
    <a:srgbClr val="003399"/>
    <a:srgbClr val="0099CC"/>
    <a:srgbClr val="0000FF"/>
    <a:srgbClr val="3333CC"/>
    <a:srgbClr val="3366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95238" autoAdjust="0"/>
  </p:normalViewPr>
  <p:slideViewPr>
    <p:cSldViewPr>
      <p:cViewPr>
        <p:scale>
          <a:sx n="125" d="100"/>
          <a:sy n="125" d="100"/>
        </p:scale>
        <p:origin x="-510" y="126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22/08/2018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3.jpeg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172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126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937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07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992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1A6BBEAB-42EE-45F1-B10B-F14CD10CD36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9" y="45573"/>
            <a:ext cx="1557001" cy="710003"/>
          </a:xfrm>
          <a:prstGeom prst="rect">
            <a:avLst/>
          </a:prstGeom>
        </p:spPr>
      </p:pic>
      <p:pic>
        <p:nvPicPr>
          <p:cNvPr id="6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687"/>
          <a:stretch/>
        </p:blipFill>
        <p:spPr bwMode="auto">
          <a:xfrm>
            <a:off x="2852936" y="8690892"/>
            <a:ext cx="1146345" cy="260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75"/>
          <a:stretch/>
        </p:blipFill>
        <p:spPr>
          <a:xfrm>
            <a:off x="3910667" y="1"/>
            <a:ext cx="2969723" cy="899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008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496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7976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1385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543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CE4D2F1-10FE-4664-99DE-B46DF365C4A8}"/>
              </a:ext>
            </a:extLst>
          </p:cNvPr>
          <p:cNvSpPr/>
          <p:nvPr userDrawn="1"/>
        </p:nvSpPr>
        <p:spPr>
          <a:xfrm>
            <a:off x="0" y="-1"/>
            <a:ext cx="6858000" cy="148656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D14218D-C0E3-42FE-8C85-E7DC031D5B30}"/>
              </a:ext>
            </a:extLst>
          </p:cNvPr>
          <p:cNvSpPr/>
          <p:nvPr userDrawn="1"/>
        </p:nvSpPr>
        <p:spPr>
          <a:xfrm>
            <a:off x="0" y="7817853"/>
            <a:ext cx="6858000" cy="13261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1A6BBEAB-42EE-45F1-B10B-F14CD10CD3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9" y="45573"/>
            <a:ext cx="1376503" cy="139542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306D2C73-2D09-43BE-B4DA-9D938F12F3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018"/>
          <a:stretch/>
        </p:blipFill>
        <p:spPr>
          <a:xfrm>
            <a:off x="2957513" y="8213557"/>
            <a:ext cx="942975" cy="537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102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52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453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440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669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835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502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445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721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459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  <p:sldLayoutId id="2147483930" r:id="rId12"/>
    <p:sldLayoutId id="2147483931" r:id="rId13"/>
    <p:sldLayoutId id="2147483938" r:id="rId14"/>
    <p:sldLayoutId id="2147483932" r:id="rId15"/>
    <p:sldLayoutId id="2147483933" r:id="rId16"/>
    <p:sldLayoutId id="2147483934" r:id="rId17"/>
    <p:sldLayoutId id="2147483935" r:id="rId18"/>
    <p:sldLayoutId id="2147483936" r:id="rId1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3480" y="6455801"/>
            <a:ext cx="1658504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err="1"/>
              <a:t>Ref</a:t>
            </a:r>
            <a:r>
              <a:rPr lang="fr-FR" sz="1050" dirty="0"/>
              <a:t> </a:t>
            </a:r>
            <a:r>
              <a:rPr lang="fr-FR" sz="1050" dirty="0" err="1"/>
              <a:t>Innelec</a:t>
            </a:r>
            <a:r>
              <a:rPr lang="fr-FR" sz="1050" dirty="0"/>
              <a:t> :61881104611  </a:t>
            </a:r>
            <a:r>
              <a:rPr lang="fr-FR" sz="1050" smtClean="0"/>
              <a:t>Gencod </a:t>
            </a:r>
            <a:r>
              <a:rPr lang="fr-FR" sz="1050" dirty="0" smtClean="0"/>
              <a:t>: 3328170272346</a:t>
            </a:r>
          </a:p>
          <a:p>
            <a:r>
              <a:rPr lang="fr-FR" sz="1050" dirty="0" err="1" smtClean="0"/>
              <a:t>Deee</a:t>
            </a:r>
            <a:r>
              <a:rPr lang="fr-FR" sz="1050" dirty="0" smtClean="0"/>
              <a:t> </a:t>
            </a:r>
            <a:r>
              <a:rPr lang="fr-FR" sz="1050" dirty="0"/>
              <a:t>: </a:t>
            </a:r>
            <a:r>
              <a:rPr lang="fr-FR" sz="1050" dirty="0" smtClean="0"/>
              <a:t> 0,08</a:t>
            </a:r>
            <a:r>
              <a:rPr lang="fr-FR" sz="1050" dirty="0"/>
              <a:t>	</a:t>
            </a:r>
            <a:endParaRPr lang="fr-FR" sz="1050" dirty="0" smtClean="0"/>
          </a:p>
          <a:p>
            <a:r>
              <a:rPr lang="fr-FR" sz="1050" dirty="0" smtClean="0"/>
              <a:t>PVTTC : </a:t>
            </a:r>
            <a:r>
              <a:rPr lang="fr-FR" sz="1050" dirty="0"/>
              <a:t> </a:t>
            </a:r>
            <a:r>
              <a:rPr lang="fr-FR" sz="1050" dirty="0" smtClean="0"/>
              <a:t>39,99</a:t>
            </a:r>
            <a:r>
              <a:rPr lang="fr-FR" sz="1050" dirty="0"/>
              <a:t>€ </a:t>
            </a:r>
            <a:r>
              <a:rPr lang="fr-FR" sz="1050" dirty="0" smtClean="0"/>
              <a:t>	</a:t>
            </a:r>
            <a:endParaRPr lang="fr-FR" sz="1050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557111"/>
              </p:ext>
            </p:extLst>
          </p:nvPr>
        </p:nvGraphicFramePr>
        <p:xfrm>
          <a:off x="287402" y="7308304"/>
          <a:ext cx="3357622" cy="1188207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569032"/>
                <a:gridCol w="569032"/>
                <a:gridCol w="566316"/>
                <a:gridCol w="569032"/>
                <a:gridCol w="515178"/>
                <a:gridCol w="569032"/>
              </a:tblGrid>
              <a:tr h="300639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</a:endParaRPr>
                    </a:p>
                  </a:txBody>
                  <a:tcPr marL="67814" marR="67814" marT="33906" marB="33906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Poids</a:t>
                      </a:r>
                      <a:br>
                        <a:rPr lang="fr-FR" sz="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(kg)</a:t>
                      </a:r>
                      <a:endParaRPr lang="fr-FR" sz="800" dirty="0">
                        <a:solidFill>
                          <a:schemeClr val="bg1"/>
                        </a:solidFill>
                      </a:endParaRPr>
                    </a:p>
                  </a:txBody>
                  <a:tcPr marL="67814" marR="67814" marT="33906" marB="33906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err="1" smtClean="0">
                          <a:solidFill>
                            <a:schemeClr val="bg1"/>
                          </a:solidFill>
                        </a:rPr>
                        <a:t>Longeur</a:t>
                      </a: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fr-FR" sz="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(mm)</a:t>
                      </a:r>
                      <a:endParaRPr lang="fr-FR" sz="800" dirty="0">
                        <a:solidFill>
                          <a:schemeClr val="bg1"/>
                        </a:solidFill>
                      </a:endParaRPr>
                    </a:p>
                  </a:txBody>
                  <a:tcPr marL="67814" marR="67814" marT="33906" marB="33906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Largeur</a:t>
                      </a:r>
                      <a:br>
                        <a:rPr lang="fr-FR" sz="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(mm)</a:t>
                      </a:r>
                    </a:p>
                  </a:txBody>
                  <a:tcPr marL="67814" marR="67814" marT="33906" marB="33906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Hauteur</a:t>
                      </a:r>
                      <a:br>
                        <a:rPr lang="fr-FR" sz="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(mm)</a:t>
                      </a:r>
                    </a:p>
                  </a:txBody>
                  <a:tcPr marL="67814" marR="67814" marT="33906" marB="33906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Quantité</a:t>
                      </a:r>
                      <a:br>
                        <a:rPr lang="fr-FR" sz="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(pcs)</a:t>
                      </a:r>
                    </a:p>
                  </a:txBody>
                  <a:tcPr marL="67814" marR="67814" marT="33906" marB="33906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2750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800" dirty="0" smtClean="0"/>
                        <a:t>Unité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1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750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800" dirty="0" smtClean="0"/>
                        <a:t>Sous PCB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62949" marR="62949" marT="31475" marB="31475"/>
                </a:tc>
              </a:tr>
              <a:tr h="326509">
                <a:tc>
                  <a:txBody>
                    <a:bodyPr/>
                    <a:lstStyle/>
                    <a:p>
                      <a:pPr algn="l"/>
                      <a:r>
                        <a:rPr lang="fr-FR" sz="800" dirty="0" smtClean="0"/>
                        <a:t>Master PCB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33616" y="1311895"/>
            <a:ext cx="5472608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Casque gaming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7.1</a:t>
            </a:r>
            <a:endParaRPr lang="fr-FR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="" xmlns:a16="http://schemas.microsoft.com/office/drawing/2014/main" id="{4B0A095B-8F8B-4DAF-9569-1E81FA82377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88" y="1619672"/>
            <a:ext cx="2263014" cy="2664296"/>
          </a:xfrm>
          <a:prstGeom prst="rect">
            <a:avLst/>
          </a:prstGeom>
          <a:effectLst>
            <a:outerShdw blurRad="50800" dist="38100" dir="2700000" algn="tl" rotWithShape="0">
              <a:schemeClr val="accent2">
                <a:lumMod val="60000"/>
                <a:lumOff val="40000"/>
                <a:alpha val="40000"/>
              </a:schemeClr>
            </a:outerShdw>
          </a:effectLst>
        </p:spPr>
      </p:pic>
      <p:pic>
        <p:nvPicPr>
          <p:cNvPr id="12" name="Image 11">
            <a:extLst>
              <a:ext uri="{FF2B5EF4-FFF2-40B4-BE49-F238E27FC236}">
                <a16:creationId xmlns="" xmlns:a16="http://schemas.microsoft.com/office/drawing/2014/main" id="{1D5EC78D-7793-4385-9DD7-87A519B910C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864" y="6455801"/>
            <a:ext cx="1191072" cy="738664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313480" y="4283968"/>
            <a:ext cx="3528392" cy="196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Caractéristiques techniques : </a:t>
            </a:r>
            <a:r>
              <a:rPr lang="fr-FR" sz="1050" b="1" dirty="0"/>
              <a:t/>
            </a:r>
            <a:br>
              <a:rPr lang="fr-FR" sz="1050" b="1" dirty="0"/>
            </a:br>
            <a:endParaRPr lang="fr-FR" sz="105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 smtClean="0"/>
              <a:t>Casque circum-aural (fermé ) avec haut-parleurs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 smtClean="0"/>
              <a:t>Coussinets de grande taille pour un confort optimal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 smtClean="0"/>
              <a:t>Taille des haut-parleurs : 50 mm de diamètre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 smtClean="0"/>
              <a:t>Assure une parfaite isolation des bruits extérieurs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 smtClean="0"/>
              <a:t>Télécommande sur câble avec réglage du volume, du son surround et du mode muet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 smtClean="0"/>
              <a:t>Dispose d’une large réponse en fréquence de 20 à 20.000 Hz pour une restitution fidèle des graves et des aigus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 smtClean="0"/>
              <a:t>Microphone omni-directionnel</a:t>
            </a:r>
            <a:endParaRPr lang="fr-FR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 smtClean="0"/>
              <a:t>Plug &amp; </a:t>
            </a:r>
            <a:r>
              <a:rPr lang="fr-FR" sz="800" dirty="0" smtClean="0"/>
              <a:t>Play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 smtClean="0"/>
              <a:t>Se branche directement à votre PC sans avoir à installer de pilotes (longueur câble : 2,1m)</a:t>
            </a:r>
            <a:endParaRPr lang="fr-FR" sz="1100" dirty="0" smtClean="0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434402"/>
              </p:ext>
            </p:extLst>
          </p:nvPr>
        </p:nvGraphicFramePr>
        <p:xfrm>
          <a:off x="3837378" y="5910892"/>
          <a:ext cx="2728815" cy="2567146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290372"/>
                <a:gridCol w="1438443"/>
              </a:tblGrid>
              <a:tr h="188372">
                <a:tc gridSpan="2">
                  <a:txBody>
                    <a:bodyPr/>
                    <a:lstStyle/>
                    <a:p>
                      <a:pPr algn="ctr"/>
                      <a:r>
                        <a:rPr lang="fr-FR" sz="7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Caractéristiques principales</a:t>
                      </a:r>
                      <a:endParaRPr lang="fr-FR" sz="700" b="1" i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8372">
                <a:tc>
                  <a:txBody>
                    <a:bodyPr/>
                    <a:lstStyle/>
                    <a:p>
                      <a:r>
                        <a:rPr lang="fr-FR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Type de casque</a:t>
                      </a:r>
                      <a:endParaRPr lang="fr-FR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00" dirty="0" smtClean="0">
                          <a:solidFill>
                            <a:schemeClr val="tx1"/>
                          </a:solidFill>
                        </a:rPr>
                        <a:t>Stéréo</a:t>
                      </a:r>
                      <a:endParaRPr lang="fr-FR" sz="700" dirty="0">
                        <a:solidFill>
                          <a:schemeClr val="tx1"/>
                        </a:solidFill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8372">
                <a:tc>
                  <a:txBody>
                    <a:bodyPr/>
                    <a:lstStyle/>
                    <a:p>
                      <a:r>
                        <a:rPr lang="fr-FR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Haut-parleurs</a:t>
                      </a:r>
                      <a:endParaRPr lang="fr-FR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700" dirty="0" smtClean="0">
                          <a:solidFill>
                            <a:schemeClr val="tx1"/>
                          </a:solidFill>
                        </a:rPr>
                        <a:t>Oui</a:t>
                      </a:r>
                      <a:endParaRPr lang="fr-FR" sz="700" dirty="0">
                        <a:solidFill>
                          <a:schemeClr val="tx1"/>
                        </a:solidFill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8372">
                <a:tc>
                  <a:txBody>
                    <a:bodyPr/>
                    <a:lstStyle/>
                    <a:p>
                      <a:r>
                        <a:rPr lang="fr-FR" sz="700" dirty="0" smtClean="0">
                          <a:solidFill>
                            <a:schemeClr val="tx1"/>
                          </a:solidFill>
                          <a:latin typeface="+mj-lt"/>
                        </a:rPr>
                        <a:t>Plug &amp; Play</a:t>
                      </a:r>
                      <a:endParaRPr lang="fr-FR" sz="7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00" dirty="0" smtClean="0">
                          <a:solidFill>
                            <a:schemeClr val="tx1"/>
                          </a:solidFill>
                        </a:rPr>
                        <a:t>Oui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83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Longueur câble</a:t>
                      </a:r>
                      <a:endParaRPr lang="fr-FR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dirty="0" smtClean="0">
                          <a:solidFill>
                            <a:schemeClr val="tx1"/>
                          </a:solidFill>
                        </a:rPr>
                        <a:t>2,1 m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83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Fréquence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 à 20.000</a:t>
                      </a:r>
                      <a:r>
                        <a:rPr lang="fr-FR" sz="7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Hz</a:t>
                      </a:r>
                      <a:endParaRPr lang="fr-FR" sz="7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83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Rétro-éclairage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LED Orange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83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Matière</a:t>
                      </a:r>
                      <a:endParaRPr lang="fr-FR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</a:t>
                      </a:r>
                      <a:endParaRPr lang="fr-FR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83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Dimension écouteurs</a:t>
                      </a:r>
                      <a:endParaRPr lang="fr-FR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 mm</a:t>
                      </a:r>
                      <a:endParaRPr lang="fr-FR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8372">
                <a:tc gridSpan="2">
                  <a:txBody>
                    <a:bodyPr/>
                    <a:lstStyle/>
                    <a:p>
                      <a:pPr algn="ctr"/>
                      <a:r>
                        <a:rPr lang="fr-FR" sz="7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Connexion</a:t>
                      </a:r>
                      <a:endParaRPr lang="fr-FR" sz="7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8372">
                <a:tc>
                  <a:txBody>
                    <a:bodyPr/>
                    <a:lstStyle/>
                    <a:p>
                      <a:r>
                        <a:rPr lang="fr-FR" sz="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Type de connexion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Filaire</a:t>
                      </a:r>
                      <a:endParaRPr lang="fr-FR" sz="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8372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700" b="1" i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Compatibilité</a:t>
                      </a:r>
                      <a:endParaRPr lang="fr-FR" sz="700" b="1" i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066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Configuration requise </a:t>
                      </a:r>
                      <a:endParaRPr lang="fr-FR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Compatible avec Windows XP/Vista/7/8/10</a:t>
                      </a:r>
                      <a:endParaRPr lang="fr-FR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3072251" y="2317973"/>
            <a:ext cx="3696149" cy="14619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1100" b="1" dirty="0" err="1" smtClean="0"/>
              <a:t>Konix</a:t>
            </a:r>
            <a:r>
              <a:rPr lang="fr-FR" sz="1100" b="1" dirty="0" smtClean="0"/>
              <a:t> </a:t>
            </a:r>
            <a:r>
              <a:rPr lang="fr-FR" sz="1100" b="1" dirty="0"/>
              <a:t>en partenariat avec </a:t>
            </a:r>
            <a:r>
              <a:rPr lang="fr-FR" sz="1100" b="1" dirty="0" err="1"/>
              <a:t>Wargaming</a:t>
            </a:r>
            <a:r>
              <a:rPr lang="fr-FR" sz="1100" b="1" dirty="0"/>
              <a:t> a le plaisir de vous offrir les bonus suivants : </a:t>
            </a:r>
            <a:endParaRPr lang="fr-FR" sz="1100" b="1" dirty="0" smtClean="0"/>
          </a:p>
          <a:p>
            <a:pPr algn="just"/>
            <a:endParaRPr lang="fr-FR" sz="1100" b="1" dirty="0"/>
          </a:p>
          <a:p>
            <a:pPr lvl="0"/>
            <a:r>
              <a:rPr lang="fr-FR" sz="900" b="1" u="sng" dirty="0"/>
              <a:t>Pour les nouveaux joueurs : </a:t>
            </a:r>
            <a:endParaRPr lang="fr-FR" sz="900" b="1" u="sng" dirty="0" smtClean="0"/>
          </a:p>
          <a:p>
            <a:pPr lvl="0"/>
            <a:r>
              <a:rPr lang="fr-FR" sz="900" dirty="0" smtClean="0"/>
              <a:t>Char </a:t>
            </a:r>
            <a:r>
              <a:rPr lang="fr-FR" sz="900" dirty="0"/>
              <a:t>d’assaut </a:t>
            </a:r>
            <a:r>
              <a:rPr lang="fr-FR" sz="900" dirty="0" err="1"/>
              <a:t>excelsior</a:t>
            </a:r>
            <a:r>
              <a:rPr lang="fr-FR" sz="900" dirty="0"/>
              <a:t> + un emplacement de garage + 7 jours de compte </a:t>
            </a:r>
            <a:r>
              <a:rPr lang="fr-FR" sz="900" dirty="0" smtClean="0"/>
              <a:t>premium</a:t>
            </a:r>
            <a:endParaRPr lang="fr-FR" sz="900" dirty="0"/>
          </a:p>
          <a:p>
            <a:pPr lvl="0"/>
            <a:r>
              <a:rPr lang="fr-FR" sz="900" b="1" u="sng" dirty="0"/>
              <a:t>Pour les joueurs existants : </a:t>
            </a:r>
            <a:endParaRPr lang="fr-FR" sz="900" b="1" u="sng" dirty="0" smtClean="0"/>
          </a:p>
          <a:p>
            <a:pPr lvl="0"/>
            <a:r>
              <a:rPr lang="fr-FR" sz="900" dirty="0" smtClean="0"/>
              <a:t>3 </a:t>
            </a:r>
            <a:r>
              <a:rPr lang="fr-FR" sz="900" dirty="0"/>
              <a:t>jours de compte premium + 6 emblèmes </a:t>
            </a:r>
          </a:p>
          <a:p>
            <a:endParaRPr lang="fr-FR" sz="1100" dirty="0" smtClean="0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671" y="3845903"/>
            <a:ext cx="2659522" cy="1662201"/>
          </a:xfrm>
          <a:prstGeom prst="rect">
            <a:avLst/>
          </a:prstGeom>
        </p:spPr>
      </p:pic>
      <p:pic>
        <p:nvPicPr>
          <p:cNvPr id="16" name="Picture 3" descr="C:\Users\ach_gao\Desktop\Sans titre - 1.pn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895" y="3347864"/>
            <a:ext cx="623417" cy="62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Texte 16"/>
          <p:cNvSpPr txBox="1"/>
          <p:nvPr/>
        </p:nvSpPr>
        <p:spPr>
          <a:xfrm>
            <a:off x="3068960" y="1056963"/>
            <a:ext cx="3699440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Le </a:t>
            </a:r>
            <a:r>
              <a:rPr lang="en-US" sz="1400" b="1" dirty="0" err="1"/>
              <a:t>succès</a:t>
            </a:r>
            <a:r>
              <a:rPr lang="en-US" sz="1400" b="1" dirty="0"/>
              <a:t> World Of Tanks ! </a:t>
            </a:r>
            <a:endParaRPr lang="en-US" sz="1400" b="1" dirty="0" smtClean="0"/>
          </a:p>
          <a:p>
            <a:r>
              <a:rPr lang="fr-FR" sz="900" dirty="0" smtClean="0"/>
              <a:t>World </a:t>
            </a:r>
            <a:r>
              <a:rPr lang="fr-FR" sz="900" dirty="0"/>
              <a:t>of tanks ou WOT pour les intimes est un jeu multijoueur en ligne sortie en 2011 édité par </a:t>
            </a:r>
            <a:r>
              <a:rPr lang="fr-FR" sz="900" dirty="0" err="1"/>
              <a:t>Wargaming</a:t>
            </a:r>
            <a:r>
              <a:rPr lang="fr-FR" sz="900" dirty="0"/>
              <a:t> qui rassemble plus de </a:t>
            </a:r>
            <a:r>
              <a:rPr lang="fr-FR" sz="900" b="1" dirty="0"/>
              <a:t>45 millions de joueurs enregistrés</a:t>
            </a:r>
            <a:r>
              <a:rPr lang="fr-FR" sz="900" dirty="0"/>
              <a:t>. C’est une simulation de guerre dans lequel vous êtes aux commandes d’un char d’assaut. WOT a remporté le </a:t>
            </a:r>
            <a:r>
              <a:rPr lang="fr-FR" sz="900" b="1" dirty="0"/>
              <a:t>prix Golden Joystick 2017 du meilleur jeu toujours joué</a:t>
            </a:r>
            <a:r>
              <a:rPr lang="fr-FR" sz="900" dirty="0"/>
              <a:t> grâce a une communauté fidèle et un fort développement </a:t>
            </a:r>
            <a:r>
              <a:rPr lang="fr-FR" sz="900" dirty="0" err="1"/>
              <a:t>eSport</a:t>
            </a:r>
            <a:r>
              <a:rPr lang="fr-FR" sz="900" dirty="0" smtClean="0"/>
              <a:t>.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167482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17645</TotalTime>
  <Words>158</Words>
  <Application>Microsoft Office PowerPoint</Application>
  <PresentationFormat>Affichage à l'écran (4:3)</PresentationFormat>
  <Paragraphs>54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1_Thème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Yezi GAO</cp:lastModifiedBy>
  <cp:revision>1513</cp:revision>
  <cp:lastPrinted>2016-09-05T14:58:13Z</cp:lastPrinted>
  <dcterms:created xsi:type="dcterms:W3CDTF">2014-01-14T14:16:22Z</dcterms:created>
  <dcterms:modified xsi:type="dcterms:W3CDTF">2018-08-22T10:33:23Z</dcterms:modified>
</cp:coreProperties>
</file>