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3"/>
  </p:notesMasterIdLst>
  <p:sldIdLst>
    <p:sldId id="583" r:id="rId2"/>
  </p:sldIdLst>
  <p:sldSz cx="6858000" cy="9144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0A"/>
    <a:srgbClr val="FF9933"/>
    <a:srgbClr val="003399"/>
    <a:srgbClr val="0429C8"/>
    <a:srgbClr val="336699"/>
    <a:srgbClr val="0033CC"/>
    <a:srgbClr val="6C89A4"/>
    <a:srgbClr val="4D6F73"/>
    <a:srgbClr val="0099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8603FDC-E32A-4AB5-989C-0864C3EAD2B8}" styleName="Style à thème 2 - Accentuation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1" autoAdjust="0"/>
    <p:restoredTop sz="99767" autoAdjust="0"/>
  </p:normalViewPr>
  <p:slideViewPr>
    <p:cSldViewPr>
      <p:cViewPr varScale="1">
        <p:scale>
          <a:sx n="55" d="100"/>
          <a:sy n="55" d="100"/>
        </p:scale>
        <p:origin x="1224" y="7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64" d="100"/>
        <a:sy n="64" d="100"/>
      </p:scale>
      <p:origin x="0" y="0"/>
    </p:cViewPr>
  </p:sorterViewPr>
  <p:notesViewPr>
    <p:cSldViewPr>
      <p:cViewPr varScale="1">
        <p:scale>
          <a:sx n="55" d="100"/>
          <a:sy n="55" d="100"/>
        </p:scale>
        <p:origin x="-1771" y="-77"/>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137" cy="512304"/>
          </a:xfrm>
          <a:prstGeom prst="rect">
            <a:avLst/>
          </a:prstGeom>
        </p:spPr>
        <p:txBody>
          <a:bodyPr vert="horz" lIns="94768" tIns="47384" rIns="94768" bIns="47384" rtlCol="0"/>
          <a:lstStyle>
            <a:lvl1pPr algn="l">
              <a:defRPr sz="1200"/>
            </a:lvl1pPr>
          </a:lstStyle>
          <a:p>
            <a:endParaRPr lang="fr-FR"/>
          </a:p>
        </p:txBody>
      </p:sp>
      <p:sp>
        <p:nvSpPr>
          <p:cNvPr id="3" name="Espace réservé de la date 2"/>
          <p:cNvSpPr>
            <a:spLocks noGrp="1"/>
          </p:cNvSpPr>
          <p:nvPr>
            <p:ph type="dt" idx="1"/>
          </p:nvPr>
        </p:nvSpPr>
        <p:spPr>
          <a:xfrm>
            <a:off x="4020506" y="0"/>
            <a:ext cx="3077137" cy="512304"/>
          </a:xfrm>
          <a:prstGeom prst="rect">
            <a:avLst/>
          </a:prstGeom>
        </p:spPr>
        <p:txBody>
          <a:bodyPr vert="horz" lIns="94768" tIns="47384" rIns="94768" bIns="47384" rtlCol="0"/>
          <a:lstStyle>
            <a:lvl1pPr algn="r">
              <a:defRPr sz="1200"/>
            </a:lvl1pPr>
          </a:lstStyle>
          <a:p>
            <a:fld id="{AAF07422-949C-44B2-BFCB-3D69D378FB18}" type="datetimeFigureOut">
              <a:rPr lang="fr-FR" smtClean="0"/>
              <a:t>31/01/2019</a:t>
            </a:fld>
            <a:endParaRPr lang="fr-FR"/>
          </a:p>
        </p:txBody>
      </p:sp>
      <p:sp>
        <p:nvSpPr>
          <p:cNvPr id="4" name="Espace réservé de l'image des diapositives 3"/>
          <p:cNvSpPr>
            <a:spLocks noGrp="1" noRot="1" noChangeAspect="1"/>
          </p:cNvSpPr>
          <p:nvPr>
            <p:ph type="sldImg" idx="2"/>
          </p:nvPr>
        </p:nvSpPr>
        <p:spPr>
          <a:xfrm>
            <a:off x="2111375" y="768350"/>
            <a:ext cx="2876550" cy="3836988"/>
          </a:xfrm>
          <a:prstGeom prst="rect">
            <a:avLst/>
          </a:prstGeom>
          <a:noFill/>
          <a:ln w="12700">
            <a:solidFill>
              <a:prstClr val="black"/>
            </a:solidFill>
          </a:ln>
        </p:spPr>
        <p:txBody>
          <a:bodyPr vert="horz" lIns="94768" tIns="47384" rIns="94768" bIns="47384" rtlCol="0" anchor="ctr"/>
          <a:lstStyle/>
          <a:p>
            <a:endParaRPr lang="fr-FR"/>
          </a:p>
        </p:txBody>
      </p:sp>
      <p:sp>
        <p:nvSpPr>
          <p:cNvPr id="5" name="Espace réservé des commentaires 4"/>
          <p:cNvSpPr>
            <a:spLocks noGrp="1"/>
          </p:cNvSpPr>
          <p:nvPr>
            <p:ph type="body" sz="quarter" idx="3"/>
          </p:nvPr>
        </p:nvSpPr>
        <p:spPr>
          <a:xfrm>
            <a:off x="709599" y="4861155"/>
            <a:ext cx="5680103" cy="4605821"/>
          </a:xfrm>
          <a:prstGeom prst="rect">
            <a:avLst/>
          </a:prstGeom>
        </p:spPr>
        <p:txBody>
          <a:bodyPr vert="horz" lIns="94768" tIns="47384" rIns="94768" bIns="47384"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0673"/>
            <a:ext cx="3077137" cy="512303"/>
          </a:xfrm>
          <a:prstGeom prst="rect">
            <a:avLst/>
          </a:prstGeom>
        </p:spPr>
        <p:txBody>
          <a:bodyPr vert="horz" lIns="94768" tIns="47384" rIns="94768" bIns="47384"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0506" y="9720673"/>
            <a:ext cx="3077137" cy="512303"/>
          </a:xfrm>
          <a:prstGeom prst="rect">
            <a:avLst/>
          </a:prstGeom>
        </p:spPr>
        <p:txBody>
          <a:bodyPr vert="horz" lIns="94768" tIns="47384" rIns="94768" bIns="47384" rtlCol="0" anchor="b"/>
          <a:lstStyle>
            <a:lvl1pPr algn="r">
              <a:defRPr sz="1200"/>
            </a:lvl1pPr>
          </a:lstStyle>
          <a:p>
            <a:fld id="{DEE9902B-5662-47CB-8EBC-8BB131E641A1}" type="slidenum">
              <a:rPr lang="fr-FR" smtClean="0"/>
              <a:t>‹N°›</a:t>
            </a:fld>
            <a:endParaRPr lang="fr-FR"/>
          </a:p>
        </p:txBody>
      </p:sp>
    </p:spTree>
    <p:extLst>
      <p:ext uri="{BB962C8B-B14F-4D97-AF65-F5344CB8AC3E}">
        <p14:creationId xmlns:p14="http://schemas.microsoft.com/office/powerpoint/2010/main" val="1014887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74"/>
            <a:ext cx="5829300" cy="1960033"/>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A8C5E42-910C-43C7-90C5-433A998A7963}" type="datetimeFigureOut">
              <a:rPr lang="fr-FR" smtClean="0"/>
              <a:t>31/01/2019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54563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3_Vide">
    <p:spTree>
      <p:nvGrpSpPr>
        <p:cNvPr id="1" name=""/>
        <p:cNvGrpSpPr/>
        <p:nvPr/>
      </p:nvGrpSpPr>
      <p:grpSpPr>
        <a:xfrm>
          <a:off x="0" y="0"/>
          <a:ext cx="0" cy="0"/>
          <a:chOff x="0" y="0"/>
          <a:chExt cx="0" cy="0"/>
        </a:xfrm>
      </p:grpSpPr>
      <p:pic>
        <p:nvPicPr>
          <p:cNvPr id="2051" name="Picture 3" descr="\\FL001F1\web_upload\Mario_Lacroix\fonds_konix\fond_konix-PC.png"/>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27384" y="-36512"/>
            <a:ext cx="6907774" cy="5180831"/>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fl001f1\DIM\Archives_DIM\DIM\KONIX\LOGOS\LOGO KONIX\PAR_CATEGORIE\KONIX_GAMING_PC.png"/>
          <p:cNvPicPr>
            <a:picLocks noChangeAspect="1" noChangeArrowheads="1"/>
          </p:cNvPicPr>
          <p:nvPr userDrawn="1"/>
        </p:nvPicPr>
        <p:blipFill>
          <a:blip r:embed="rId3" cstate="screen">
            <a:extLst>
              <a:ext uri="{28A0092B-C50C-407E-A947-70E740481C1C}">
                <a14:useLocalDpi xmlns:a14="http://schemas.microsoft.com/office/drawing/2010/main" val="0"/>
              </a:ext>
            </a:extLst>
          </a:blip>
          <a:srcRect/>
          <a:stretch>
            <a:fillRect/>
          </a:stretch>
        </p:blipFill>
        <p:spPr bwMode="auto">
          <a:xfrm>
            <a:off x="2852936" y="8690892"/>
            <a:ext cx="1146345" cy="417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075392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6_V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27384" y="-36512"/>
            <a:ext cx="6889022" cy="5166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descr="\\fl001f1\DIM\Archives_DIM\DIM\KONIX\LOGOS\LOGO KONIX\PAR_CATEGORIE\KONIX_GAMING_PC.png"/>
          <p:cNvPicPr>
            <a:picLocks noChangeAspect="1" noChangeArrowheads="1"/>
          </p:cNvPicPr>
          <p:nvPr userDrawn="1"/>
        </p:nvPicPr>
        <p:blipFill>
          <a:blip r:embed="rId3" cstate="screen">
            <a:extLst>
              <a:ext uri="{28A0092B-C50C-407E-A947-70E740481C1C}">
                <a14:useLocalDpi xmlns:a14="http://schemas.microsoft.com/office/drawing/2010/main" val="0"/>
              </a:ext>
            </a:extLst>
          </a:blip>
          <a:srcRect/>
          <a:stretch>
            <a:fillRect/>
          </a:stretch>
        </p:blipFill>
        <p:spPr bwMode="auto">
          <a:xfrm>
            <a:off x="2852936" y="8690892"/>
            <a:ext cx="1146345" cy="417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335696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4_Vide">
    <p:spTree>
      <p:nvGrpSpPr>
        <p:cNvPr id="1" name=""/>
        <p:cNvGrpSpPr/>
        <p:nvPr/>
      </p:nvGrpSpPr>
      <p:grpSpPr>
        <a:xfrm>
          <a:off x="0" y="0"/>
          <a:ext cx="0" cy="0"/>
          <a:chOff x="0" y="0"/>
          <a:chExt cx="0" cy="0"/>
        </a:xfrm>
      </p:grpSpPr>
      <p:pic>
        <p:nvPicPr>
          <p:cNvPr id="3075" name="Picture 3" descr="\\FL001F1\web_upload\Mario_Lacroix\fonds_konix\fond_konix-SONY.png"/>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27384" y="1"/>
            <a:ext cx="6907774" cy="5220072"/>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fl001f1\DIM\Archives_DIM\DIM\KONIX\LOGOS\LOGO KONIX\PAR_CATEGORIE\KONIX_GAMING_SONY.png"/>
          <p:cNvPicPr>
            <a:picLocks noChangeAspect="1" noChangeArrowheads="1"/>
          </p:cNvPicPr>
          <p:nvPr userDrawn="1"/>
        </p:nvPicPr>
        <p:blipFill>
          <a:blip r:embed="rId3" cstate="screen">
            <a:extLst>
              <a:ext uri="{28A0092B-C50C-407E-A947-70E740481C1C}">
                <a14:useLocalDpi xmlns:a14="http://schemas.microsoft.com/office/drawing/2010/main" val="0"/>
              </a:ext>
            </a:extLst>
          </a:blip>
          <a:srcRect/>
          <a:stretch>
            <a:fillRect/>
          </a:stretch>
        </p:blipFill>
        <p:spPr bwMode="auto">
          <a:xfrm>
            <a:off x="2852936" y="8690892"/>
            <a:ext cx="1146345" cy="417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595275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5_Vide">
    <p:spTree>
      <p:nvGrpSpPr>
        <p:cNvPr id="1" name=""/>
        <p:cNvGrpSpPr/>
        <p:nvPr/>
      </p:nvGrpSpPr>
      <p:grpSpPr>
        <a:xfrm>
          <a:off x="0" y="0"/>
          <a:ext cx="0" cy="0"/>
          <a:chOff x="0" y="0"/>
          <a:chExt cx="0" cy="0"/>
        </a:xfrm>
      </p:grpSpPr>
      <p:pic>
        <p:nvPicPr>
          <p:cNvPr id="4099" name="Picture 3" descr="\\FL001F1\web_upload\Mario_Lacroix\fonds_konix\fond_konix-xbox.png"/>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20959" y="-36512"/>
            <a:ext cx="6878960" cy="515922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fl001f1\DIM\Archives_DIM\DIM\KONIX\LOGOS\LOGO KONIX\PAR_CATEGORIE\KONIX_GAMING_XBOX.png"/>
          <p:cNvPicPr>
            <a:picLocks noChangeAspect="1" noChangeArrowheads="1"/>
          </p:cNvPicPr>
          <p:nvPr userDrawn="1"/>
        </p:nvPicPr>
        <p:blipFill>
          <a:blip r:embed="rId3" cstate="screen">
            <a:extLst>
              <a:ext uri="{28A0092B-C50C-407E-A947-70E740481C1C}">
                <a14:useLocalDpi xmlns:a14="http://schemas.microsoft.com/office/drawing/2010/main" val="0"/>
              </a:ext>
            </a:extLst>
          </a:blip>
          <a:srcRect/>
          <a:stretch>
            <a:fillRect/>
          </a:stretch>
        </p:blipFill>
        <p:spPr bwMode="auto">
          <a:xfrm>
            <a:off x="2852935" y="8690892"/>
            <a:ext cx="1146345" cy="417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193645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5" y="364067"/>
            <a:ext cx="2256235" cy="154940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92" y="364074"/>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5" y="1913474"/>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A8C5E42-910C-43C7-90C5-433A998A7963}" type="datetimeFigureOut">
              <a:rPr lang="fr-FR" smtClean="0"/>
              <a:t>31/01/2019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1492821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1"/>
            <a:ext cx="4114800" cy="755651"/>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A8C5E42-910C-43C7-90C5-433A998A7963}" type="datetimeFigureOut">
              <a:rPr lang="fr-FR" smtClean="0"/>
              <a:t>31/01/2019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377192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A8C5E42-910C-43C7-90C5-433A998A7963}" type="datetimeFigureOut">
              <a:rPr lang="fr-FR" smtClean="0"/>
              <a:t>31/01/2019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1961776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92"/>
            <a:ext cx="1543050" cy="7802033"/>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366192"/>
            <a:ext cx="4514850" cy="780203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A8C5E42-910C-43C7-90C5-433A998A7963}" type="datetimeFigureOut">
              <a:rPr lang="fr-FR" smtClean="0"/>
              <a:t>31/01/2019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367579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A8C5E42-910C-43C7-90C5-433A998A7963}" type="datetimeFigureOut">
              <a:rPr lang="fr-FR" smtClean="0"/>
              <a:t>31/01/2019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589333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3875625"/>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A8C5E42-910C-43C7-90C5-433A998A7963}" type="datetimeFigureOut">
              <a:rPr lang="fr-FR" smtClean="0"/>
              <a:t>31/01/2019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738907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42900" y="2133608"/>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8"/>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A8C5E42-910C-43C7-90C5-433A998A7963}" type="datetimeFigureOut">
              <a:rPr lang="fr-FR" smtClean="0"/>
              <a:t>31/01/2019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4098714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4"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74"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A8C5E42-910C-43C7-90C5-433A998A7963}" type="datetimeFigureOut">
              <a:rPr lang="fr-FR" smtClean="0"/>
              <a:t>31/01/2019</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2058610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A8C5E42-910C-43C7-90C5-433A998A7963}" type="datetimeFigureOut">
              <a:rPr lang="fr-FR" smtClean="0"/>
              <a:t>31/01/2019</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1167337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A8C5E42-910C-43C7-90C5-433A998A7963}" type="datetimeFigureOut">
              <a:rPr lang="fr-FR" smtClean="0"/>
              <a:t>31/01/2019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E6FAA2A3-E8E0-4E38-B96B-727BA311D24A}" type="slidenum">
              <a:rPr lang="fr-FR" smtClean="0"/>
              <a:t>‹N°›</a:t>
            </a:fld>
            <a:endParaRPr lang="fr-FR" dirty="0"/>
          </a:p>
        </p:txBody>
      </p:sp>
    </p:spTree>
    <p:extLst>
      <p:ext uri="{BB962C8B-B14F-4D97-AF65-F5344CB8AC3E}">
        <p14:creationId xmlns:p14="http://schemas.microsoft.com/office/powerpoint/2010/main" val="2974270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Vide">
    <p:spTree>
      <p:nvGrpSpPr>
        <p:cNvPr id="1" name=""/>
        <p:cNvGrpSpPr/>
        <p:nvPr/>
      </p:nvGrpSpPr>
      <p:grpSpPr>
        <a:xfrm>
          <a:off x="0" y="0"/>
          <a:ext cx="0" cy="0"/>
          <a:chOff x="0" y="0"/>
          <a:chExt cx="0" cy="0"/>
        </a:xfrm>
      </p:grpSpPr>
      <p:pic>
        <p:nvPicPr>
          <p:cNvPr id="5122" name="Picture 2" descr="\\FL001F1\web_upload\Mario_Lacroix\fonds_konix\fond_konix-gaming.png"/>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0" y="-36512"/>
            <a:ext cx="6857999" cy="511256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fl001f1\DIM\Archives_DIM\DIM\KONIX\LOGOS\LOGO KONIX\PAR_CATEGORIE\KONIX_GAMING_GENERIC.png"/>
          <p:cNvPicPr>
            <a:picLocks noChangeAspect="1" noChangeArrowheads="1"/>
          </p:cNvPicPr>
          <p:nvPr userDrawn="1"/>
        </p:nvPicPr>
        <p:blipFill>
          <a:blip r:embed="rId3" cstate="screen">
            <a:extLst>
              <a:ext uri="{28A0092B-C50C-407E-A947-70E740481C1C}">
                <a14:useLocalDpi xmlns:a14="http://schemas.microsoft.com/office/drawing/2010/main" val="0"/>
              </a:ext>
            </a:extLst>
          </a:blip>
          <a:srcRect/>
          <a:stretch>
            <a:fillRect/>
          </a:stretch>
        </p:blipFill>
        <p:spPr bwMode="auto">
          <a:xfrm>
            <a:off x="2852936" y="8690892"/>
            <a:ext cx="1146345" cy="417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244261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Vide">
    <p:spTree>
      <p:nvGrpSpPr>
        <p:cNvPr id="1" name=""/>
        <p:cNvGrpSpPr/>
        <p:nvPr/>
      </p:nvGrpSpPr>
      <p:grpSpPr>
        <a:xfrm>
          <a:off x="0" y="0"/>
          <a:ext cx="0" cy="0"/>
          <a:chOff x="0" y="0"/>
          <a:chExt cx="0" cy="0"/>
        </a:xfrm>
      </p:grpSpPr>
      <p:pic>
        <p:nvPicPr>
          <p:cNvPr id="1027" name="Picture 3" descr="\\FL001F1\web_upload\Mario_Lacroix\fonds_konix\fond_konix-nintendo.png"/>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0" y="-36512"/>
            <a:ext cx="6858000" cy="532859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fl001f1\DIM\Archives_DIM\DIM\KONIX\LOGOS\LOGO KONIX\PAR_CATEGORIE\KONIX_GAMING_NINTENDO.png"/>
          <p:cNvPicPr>
            <a:picLocks noChangeAspect="1" noChangeArrowheads="1"/>
          </p:cNvPicPr>
          <p:nvPr userDrawn="1"/>
        </p:nvPicPr>
        <p:blipFill>
          <a:blip r:embed="rId3" cstate="screen">
            <a:extLst>
              <a:ext uri="{28A0092B-C50C-407E-A947-70E740481C1C}">
                <a14:useLocalDpi xmlns:a14="http://schemas.microsoft.com/office/drawing/2010/main" val="0"/>
              </a:ext>
            </a:extLst>
          </a:blip>
          <a:srcRect/>
          <a:stretch>
            <a:fillRect/>
          </a:stretch>
        </p:blipFill>
        <p:spPr bwMode="auto">
          <a:xfrm>
            <a:off x="2852936" y="8690892"/>
            <a:ext cx="1146345" cy="417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22169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133608"/>
            <a:ext cx="6172200" cy="603461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41"/>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A8C5E42-910C-43C7-90C5-433A998A7963}" type="datetimeFigureOut">
              <a:rPr lang="fr-FR" smtClean="0"/>
              <a:t>31/01/2019</a:t>
            </a:fld>
            <a:endParaRPr lang="fr-FR" dirty="0"/>
          </a:p>
        </p:txBody>
      </p:sp>
      <p:sp>
        <p:nvSpPr>
          <p:cNvPr id="5" name="Espace réservé du pied de page 4"/>
          <p:cNvSpPr>
            <a:spLocks noGrp="1"/>
          </p:cNvSpPr>
          <p:nvPr>
            <p:ph type="ftr" sz="quarter" idx="3"/>
          </p:nvPr>
        </p:nvSpPr>
        <p:spPr>
          <a:xfrm>
            <a:off x="2343150" y="8475141"/>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4914900" y="8475141"/>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6FAA2A3-E8E0-4E38-B96B-727BA311D24A}" type="slidenum">
              <a:rPr lang="fr-FR" smtClean="0"/>
              <a:t>‹N°›</a:t>
            </a:fld>
            <a:endParaRPr lang="fr-FR" dirty="0"/>
          </a:p>
        </p:txBody>
      </p:sp>
    </p:spTree>
    <p:extLst>
      <p:ext uri="{BB962C8B-B14F-4D97-AF65-F5344CB8AC3E}">
        <p14:creationId xmlns:p14="http://schemas.microsoft.com/office/powerpoint/2010/main" val="236331240"/>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12" r:id="rId8"/>
    <p:sldLayoutId id="2147483913" r:id="rId9"/>
    <p:sldLayoutId id="2147483914" r:id="rId10"/>
    <p:sldLayoutId id="2147483917" r:id="rId11"/>
    <p:sldLayoutId id="2147483915" r:id="rId12"/>
    <p:sldLayoutId id="2147483916" r:id="rId13"/>
    <p:sldLayoutId id="2147483908" r:id="rId14"/>
    <p:sldLayoutId id="2147483909" r:id="rId15"/>
    <p:sldLayoutId id="2147483910" r:id="rId16"/>
    <p:sldLayoutId id="2147483911"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1.xml"/><Relationship Id="rId6" Type="http://schemas.openxmlformats.org/officeDocument/2006/relationships/image" Target="../media/image16.png"/><Relationship Id="rId5" Type="http://schemas.openxmlformats.org/officeDocument/2006/relationships/image" Target="../media/image15.jpe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260648" y="3275856"/>
            <a:ext cx="4131840" cy="3824124"/>
          </a:xfrm>
          <a:prstGeom prst="rect">
            <a:avLst/>
          </a:prstGeom>
          <a:noFill/>
        </p:spPr>
        <p:txBody>
          <a:bodyPr wrap="square" rtlCol="0">
            <a:spAutoFit/>
          </a:bodyPr>
          <a:lstStyle/>
          <a:p>
            <a:r>
              <a:rPr lang="fr-FR" sz="1050" dirty="0" smtClean="0"/>
              <a:t>Un ensemble gaming par Drakkar à tout petit prix! L’ensemble Raider pack de Drakkar se compose d’un clavier ergonomique pour gamer, accompagné par une souris  rétroéclairée avec changements de DPI et un tapis de souris. Conçu pour les </a:t>
            </a:r>
            <a:r>
              <a:rPr lang="fr-FR" sz="1050" dirty="0" err="1" smtClean="0"/>
              <a:t>gamers</a:t>
            </a:r>
            <a:r>
              <a:rPr lang="fr-FR" sz="1050" dirty="0" smtClean="0"/>
              <a:t>, cet ensemble vous assure la vitesse aussi bien que la précision, soit le choix idéal pour les joueurs. </a:t>
            </a:r>
          </a:p>
          <a:p>
            <a:endParaRPr lang="fr-FR" sz="1050" b="1" dirty="0"/>
          </a:p>
          <a:p>
            <a:r>
              <a:rPr lang="fr-FR" sz="1100" b="1" dirty="0" smtClean="0"/>
              <a:t>Caractéristiques </a:t>
            </a:r>
            <a:r>
              <a:rPr lang="fr-FR" sz="1100" b="1" dirty="0"/>
              <a:t>techniques : </a:t>
            </a:r>
            <a:br>
              <a:rPr lang="fr-FR" sz="1100" b="1" dirty="0"/>
            </a:br>
            <a:endParaRPr lang="fr-FR" sz="1100" b="1" dirty="0" smtClean="0"/>
          </a:p>
          <a:p>
            <a:r>
              <a:rPr lang="fr-FR" sz="1050" b="1" dirty="0" smtClean="0"/>
              <a:t>Clavier</a:t>
            </a:r>
            <a:r>
              <a:rPr lang="fr-FR" sz="1050" b="1" dirty="0"/>
              <a:t>:</a:t>
            </a:r>
          </a:p>
          <a:p>
            <a:pPr marL="285750" indent="-285750">
              <a:buFont typeface="Calibri" panose="020F0502020204030204" pitchFamily="34" charset="0"/>
              <a:buChar char="‐"/>
            </a:pPr>
            <a:r>
              <a:rPr lang="fr-FR" sz="1050" dirty="0">
                <a:cs typeface="Andalus" panose="02020603050405020304" pitchFamily="18" charset="-78"/>
              </a:rPr>
              <a:t>Clavier </a:t>
            </a:r>
            <a:r>
              <a:rPr lang="fr-FR" sz="1050" dirty="0" smtClean="0">
                <a:cs typeface="Andalus" panose="02020603050405020304" pitchFamily="18" charset="-78"/>
              </a:rPr>
              <a:t>AZERTY standard </a:t>
            </a:r>
            <a:r>
              <a:rPr lang="fr-FR" sz="1050" dirty="0">
                <a:cs typeface="Andalus" panose="02020603050405020304" pitchFamily="18" charset="-78"/>
              </a:rPr>
              <a:t>105 touches</a:t>
            </a:r>
            <a:endParaRPr lang="fr-FR" sz="1050" dirty="0" smtClean="0">
              <a:cs typeface="Andalus" panose="02020603050405020304" pitchFamily="18" charset="-78"/>
            </a:endParaRPr>
          </a:p>
          <a:p>
            <a:pPr marL="285750" indent="-285750">
              <a:buFont typeface="Calibri" panose="020F0502020204030204" pitchFamily="34" charset="0"/>
              <a:buChar char="‐"/>
            </a:pPr>
            <a:r>
              <a:rPr lang="fr-FR" sz="1050" b="1" dirty="0" smtClean="0">
                <a:cs typeface="Andalus" panose="02020603050405020304" pitchFamily="18" charset="-78"/>
              </a:rPr>
              <a:t>Rétroéclairage rouge </a:t>
            </a:r>
            <a:r>
              <a:rPr lang="fr-FR" sz="1050" dirty="0" smtClean="0">
                <a:cs typeface="Andalus" panose="02020603050405020304" pitchFamily="18" charset="-78"/>
              </a:rPr>
              <a:t>avec </a:t>
            </a:r>
            <a:r>
              <a:rPr lang="fr-FR" sz="1050" dirty="0"/>
              <a:t>luminosité réglable et effet de respiration</a:t>
            </a:r>
            <a:endParaRPr lang="fr-FR" sz="1050" dirty="0" smtClean="0">
              <a:cs typeface="Andalus" panose="02020603050405020304" pitchFamily="18" charset="-78"/>
            </a:endParaRPr>
          </a:p>
          <a:p>
            <a:r>
              <a:rPr lang="fr-FR" sz="1050" b="1" dirty="0" smtClean="0">
                <a:cs typeface="Andalus" panose="02020603050405020304" pitchFamily="18" charset="-78"/>
              </a:rPr>
              <a:t>Souris:</a:t>
            </a:r>
            <a:endParaRPr lang="fr-FR" sz="1050" b="1" dirty="0">
              <a:cs typeface="Andalus" panose="02020603050405020304" pitchFamily="18" charset="-78"/>
            </a:endParaRPr>
          </a:p>
          <a:p>
            <a:pPr marL="285750" indent="-285750">
              <a:buFont typeface="Calibri" panose="020F0502020204030204" pitchFamily="34" charset="0"/>
              <a:buChar char="‐"/>
            </a:pPr>
            <a:r>
              <a:rPr lang="fr-FR" sz="1050" dirty="0">
                <a:cs typeface="Andalus" panose="02020603050405020304" pitchFamily="18" charset="-78"/>
              </a:rPr>
              <a:t>Souris optique filaire </a:t>
            </a:r>
            <a:r>
              <a:rPr lang="fr-FR" sz="1050" dirty="0" smtClean="0">
                <a:cs typeface="Andalus" panose="02020603050405020304" pitchFamily="18" charset="-78"/>
              </a:rPr>
              <a:t>6 boutons</a:t>
            </a:r>
          </a:p>
          <a:p>
            <a:pPr marL="285750" indent="-285750">
              <a:buFont typeface="Calibri" panose="020F0502020204030204" pitchFamily="34" charset="0"/>
              <a:buChar char="‐"/>
            </a:pPr>
            <a:r>
              <a:rPr lang="fr-FR" sz="1050" b="1" dirty="0" smtClean="0"/>
              <a:t>Design  gamer </a:t>
            </a:r>
            <a:r>
              <a:rPr lang="fr-FR" sz="1050" dirty="0" smtClean="0"/>
              <a:t>et ergonomique, avec </a:t>
            </a:r>
            <a:r>
              <a:rPr lang="fr-FR" sz="1050" b="1" dirty="0" smtClean="0"/>
              <a:t>revêtement </a:t>
            </a:r>
            <a:r>
              <a:rPr lang="fr-FR" sz="1050" b="1" dirty="0"/>
              <a:t>soft </a:t>
            </a:r>
            <a:r>
              <a:rPr lang="fr-FR" sz="1050" b="1" dirty="0" err="1"/>
              <a:t>touch</a:t>
            </a:r>
            <a:r>
              <a:rPr lang="fr-FR" sz="1050" b="1" dirty="0"/>
              <a:t> </a:t>
            </a:r>
            <a:r>
              <a:rPr lang="fr-FR" sz="1050" dirty="0"/>
              <a:t>confortable</a:t>
            </a:r>
          </a:p>
          <a:p>
            <a:pPr marL="285750" indent="-285750">
              <a:buFont typeface="Calibri" panose="020F0502020204030204" pitchFamily="34" charset="0"/>
              <a:buChar char="‐"/>
            </a:pPr>
            <a:r>
              <a:rPr lang="fr-FR" sz="1050" b="1" dirty="0" smtClean="0"/>
              <a:t>Résolution réglable </a:t>
            </a:r>
            <a:r>
              <a:rPr lang="fr-FR" sz="1050" dirty="0">
                <a:solidFill>
                  <a:prstClr val="black"/>
                </a:solidFill>
              </a:rPr>
              <a:t>sur 4 niveaux de DPI </a:t>
            </a:r>
            <a:endParaRPr lang="fr-FR" sz="1050" dirty="0" smtClean="0">
              <a:solidFill>
                <a:prstClr val="black"/>
              </a:solidFill>
            </a:endParaRPr>
          </a:p>
          <a:p>
            <a:pPr marL="285750" indent="-285750">
              <a:buFont typeface="Calibri" panose="020F0502020204030204" pitchFamily="34" charset="0"/>
              <a:buChar char="‐"/>
            </a:pPr>
            <a:r>
              <a:rPr lang="fr-FR" sz="1050" b="1" dirty="0" smtClean="0">
                <a:solidFill>
                  <a:prstClr val="black"/>
                </a:solidFill>
              </a:rPr>
              <a:t>Rétroéclairage</a:t>
            </a:r>
            <a:r>
              <a:rPr lang="fr-FR" sz="1050" dirty="0" smtClean="0">
                <a:solidFill>
                  <a:prstClr val="black"/>
                </a:solidFill>
              </a:rPr>
              <a:t> </a:t>
            </a:r>
            <a:r>
              <a:rPr lang="fr-FR" sz="1050" dirty="0">
                <a:solidFill>
                  <a:prstClr val="black"/>
                </a:solidFill>
              </a:rPr>
              <a:t>rouge de la molette de du logo </a:t>
            </a:r>
            <a:r>
              <a:rPr lang="fr-FR" sz="1050" dirty="0" smtClean="0">
                <a:solidFill>
                  <a:prstClr val="black"/>
                </a:solidFill>
              </a:rPr>
              <a:t>Drakkar</a:t>
            </a:r>
          </a:p>
          <a:p>
            <a:pPr marL="285750" indent="-285750">
              <a:buFont typeface="Calibri" panose="020F0502020204030204" pitchFamily="34" charset="0"/>
              <a:buChar char="‐"/>
            </a:pPr>
            <a:r>
              <a:rPr lang="fr-FR" sz="1050" b="1" dirty="0" smtClean="0">
                <a:solidFill>
                  <a:prstClr val="black"/>
                </a:solidFill>
              </a:rPr>
              <a:t>Cordon </a:t>
            </a:r>
            <a:r>
              <a:rPr lang="fr-FR" sz="1050" b="1" dirty="0">
                <a:solidFill>
                  <a:prstClr val="black"/>
                </a:solidFill>
              </a:rPr>
              <a:t>tressé </a:t>
            </a:r>
            <a:r>
              <a:rPr lang="fr-FR" sz="1050" dirty="0">
                <a:solidFill>
                  <a:prstClr val="black"/>
                </a:solidFill>
              </a:rPr>
              <a:t>de </a:t>
            </a:r>
            <a:r>
              <a:rPr lang="fr-FR" sz="1050" dirty="0" smtClean="0">
                <a:solidFill>
                  <a:prstClr val="black"/>
                </a:solidFill>
              </a:rPr>
              <a:t>qualité</a:t>
            </a:r>
          </a:p>
          <a:p>
            <a:r>
              <a:rPr lang="fr-FR" sz="1050" b="1" dirty="0" smtClean="0">
                <a:cs typeface="Andalus" panose="02020603050405020304" pitchFamily="18" charset="-78"/>
              </a:rPr>
              <a:t>Tapis de souris:</a:t>
            </a:r>
            <a:endParaRPr lang="fr-FR" sz="1050" b="1" dirty="0">
              <a:cs typeface="Andalus" panose="02020603050405020304" pitchFamily="18" charset="-78"/>
            </a:endParaRPr>
          </a:p>
          <a:p>
            <a:pPr marL="285750" indent="-285750">
              <a:buFont typeface="Calibri" panose="020F0502020204030204" pitchFamily="34" charset="0"/>
              <a:buChar char="‐"/>
            </a:pPr>
            <a:r>
              <a:rPr lang="fr-FR" sz="1050" dirty="0">
                <a:cs typeface="Andalus" panose="02020603050405020304" pitchFamily="18" charset="-78"/>
              </a:rPr>
              <a:t>Surface optimisée pour un mouvement précis de la souris</a:t>
            </a:r>
          </a:p>
          <a:p>
            <a:pPr marL="285750" indent="-285750">
              <a:buFont typeface="Calibri" panose="020F0502020204030204" pitchFamily="34" charset="0"/>
              <a:buChar char="‐"/>
            </a:pPr>
            <a:r>
              <a:rPr lang="fr-FR" sz="1050" dirty="0" smtClean="0">
                <a:cs typeface="Andalus" panose="02020603050405020304" pitchFamily="18" charset="-78"/>
              </a:rPr>
              <a:t>Texture </a:t>
            </a:r>
            <a:r>
              <a:rPr lang="fr-FR" sz="1050" dirty="0">
                <a:cs typeface="Andalus" panose="02020603050405020304" pitchFamily="18" charset="-78"/>
              </a:rPr>
              <a:t>en caoutchouc maximisant l’adhérence à la surface du </a:t>
            </a:r>
            <a:r>
              <a:rPr lang="fr-FR" sz="1050" dirty="0" smtClean="0">
                <a:cs typeface="Andalus" panose="02020603050405020304" pitchFamily="18" charset="-78"/>
              </a:rPr>
              <a:t>bureau</a:t>
            </a:r>
            <a:endParaRPr lang="fr-FR" sz="1050" dirty="0">
              <a:cs typeface="Andalus" panose="02020603050405020304" pitchFamily="18" charset="-78"/>
            </a:endParaRPr>
          </a:p>
        </p:txBody>
      </p:sp>
      <p:sp>
        <p:nvSpPr>
          <p:cNvPr id="23" name="ZoneTexte 22"/>
          <p:cNvSpPr txBox="1"/>
          <p:nvPr/>
        </p:nvSpPr>
        <p:spPr>
          <a:xfrm>
            <a:off x="188640" y="1130648"/>
            <a:ext cx="6715241" cy="461665"/>
          </a:xfrm>
          <a:prstGeom prst="rect">
            <a:avLst/>
          </a:prstGeom>
          <a:noFill/>
        </p:spPr>
        <p:txBody>
          <a:bodyPr wrap="square" rtlCol="0">
            <a:spAutoFit/>
          </a:bodyPr>
          <a:lstStyle/>
          <a:p>
            <a:r>
              <a:rPr lang="fr-FR" sz="2400" dirty="0" smtClean="0">
                <a:latin typeface="Matura MT Script Capitals" panose="03020802060602070202" pitchFamily="66" charset="0"/>
              </a:rPr>
              <a:t>Drakkar Raider pack + </a:t>
            </a:r>
            <a:r>
              <a:rPr lang="fr-FR" sz="2400" dirty="0" err="1" smtClean="0">
                <a:latin typeface="Matura MT Script Capitals" panose="03020802060602070202" pitchFamily="66" charset="0"/>
              </a:rPr>
              <a:t>Bitdefender</a:t>
            </a:r>
            <a:r>
              <a:rPr lang="fr-FR" sz="2400" dirty="0" smtClean="0">
                <a:latin typeface="Matura MT Script Capitals" panose="03020802060602070202" pitchFamily="66" charset="0"/>
              </a:rPr>
              <a:t> Offert</a:t>
            </a:r>
            <a:endParaRPr lang="fr-FR" sz="2400" dirty="0">
              <a:latin typeface="Matura MT Script Capitals" panose="03020802060602070202" pitchFamily="66" charset="0"/>
            </a:endParaRPr>
          </a:p>
        </p:txBody>
      </p:sp>
      <p:sp>
        <p:nvSpPr>
          <p:cNvPr id="15" name="ZoneTexte 14"/>
          <p:cNvSpPr txBox="1"/>
          <p:nvPr/>
        </p:nvSpPr>
        <p:spPr>
          <a:xfrm>
            <a:off x="4392488" y="242228"/>
            <a:ext cx="1916832" cy="369332"/>
          </a:xfrm>
          <a:prstGeom prst="rect">
            <a:avLst/>
          </a:prstGeom>
          <a:noFill/>
        </p:spPr>
        <p:txBody>
          <a:bodyPr wrap="square" rtlCol="0">
            <a:spAutoFit/>
          </a:bodyPr>
          <a:lstStyle/>
          <a:p>
            <a:r>
              <a:rPr lang="fr-FR" b="1" dirty="0">
                <a:solidFill>
                  <a:schemeClr val="bg1"/>
                </a:solidFill>
              </a:rPr>
              <a:t>ACCESSOIRES </a:t>
            </a:r>
            <a:r>
              <a:rPr lang="fr-FR" b="1" dirty="0" smtClean="0">
                <a:solidFill>
                  <a:schemeClr val="bg1"/>
                </a:solidFill>
              </a:rPr>
              <a:t>PC</a:t>
            </a:r>
          </a:p>
        </p:txBody>
      </p:sp>
      <p:pic>
        <p:nvPicPr>
          <p:cNvPr id="11268" name="Picture 4" descr="P:\Partage_Konix\Laurent\BASE PHOTOS\PRES_PNG_72DPI_800x800px\NB9A8197.png"/>
          <p:cNvPicPr>
            <a:picLocks noChangeAspect="1" noChangeArrowheads="1"/>
          </p:cNvPicPr>
          <p:nvPr/>
        </p:nvPicPr>
        <p:blipFill rotWithShape="1">
          <a:blip r:embed="rId2">
            <a:extLst>
              <a:ext uri="{28A0092B-C50C-407E-A947-70E740481C1C}">
                <a14:useLocalDpi xmlns:a14="http://schemas.microsoft.com/office/drawing/2010/main" val="0"/>
              </a:ext>
            </a:extLst>
          </a:blip>
          <a:srcRect t="29416" b="32571"/>
          <a:stretch/>
        </p:blipFill>
        <p:spPr bwMode="auto">
          <a:xfrm>
            <a:off x="334680" y="1808634"/>
            <a:ext cx="3670384" cy="139521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9" name="Tableau 18"/>
          <p:cNvGraphicFramePr>
            <a:graphicFrameLocks noGrp="1"/>
          </p:cNvGraphicFramePr>
          <p:nvPr>
            <p:extLst>
              <p:ext uri="{D42A27DB-BD31-4B8C-83A1-F6EECF244321}">
                <p14:modId xmlns:p14="http://schemas.microsoft.com/office/powerpoint/2010/main" val="3205009628"/>
              </p:ext>
            </p:extLst>
          </p:nvPr>
        </p:nvGraphicFramePr>
        <p:xfrm>
          <a:off x="287402" y="7319897"/>
          <a:ext cx="3357622" cy="1190781"/>
        </p:xfrm>
        <a:graphic>
          <a:graphicData uri="http://schemas.openxmlformats.org/drawingml/2006/table">
            <a:tbl>
              <a:tblPr firstRow="1" bandRow="1">
                <a:tableStyleId>{9DCAF9ED-07DC-4A11-8D7F-57B35C25682E}</a:tableStyleId>
              </a:tblPr>
              <a:tblGrid>
                <a:gridCol w="569032"/>
                <a:gridCol w="569032"/>
                <a:gridCol w="566316"/>
                <a:gridCol w="569032"/>
                <a:gridCol w="515178"/>
                <a:gridCol w="569032"/>
              </a:tblGrid>
              <a:tr h="300639">
                <a:tc>
                  <a:txBody>
                    <a:bodyPr/>
                    <a:lstStyle/>
                    <a:p>
                      <a:endParaRPr lang="fr-FR" sz="1400" dirty="0"/>
                    </a:p>
                  </a:txBody>
                  <a:tcPr marL="67814" marR="67814" marT="33906" marB="339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fr-FR" sz="800" dirty="0" smtClean="0"/>
                        <a:t>Poids</a:t>
                      </a:r>
                      <a:br>
                        <a:rPr lang="fr-FR" sz="800" dirty="0" smtClean="0"/>
                      </a:br>
                      <a:r>
                        <a:rPr lang="fr-FR" sz="800" dirty="0" smtClean="0"/>
                        <a:t>(kg)</a:t>
                      </a:r>
                      <a:endParaRPr lang="fr-FR" sz="800" dirty="0"/>
                    </a:p>
                  </a:txBody>
                  <a:tcPr marL="67814" marR="67814" marT="33906" marB="339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fr-FR" sz="800" dirty="0" smtClean="0"/>
                        <a:t>Longueur</a:t>
                      </a:r>
                      <a:br>
                        <a:rPr lang="fr-FR" sz="800" dirty="0" smtClean="0"/>
                      </a:br>
                      <a:r>
                        <a:rPr lang="fr-FR" sz="800" dirty="0" smtClean="0"/>
                        <a:t>(mm)</a:t>
                      </a:r>
                      <a:endParaRPr lang="fr-FR" sz="800" dirty="0"/>
                    </a:p>
                  </a:txBody>
                  <a:tcPr marL="67814" marR="67814" marT="33906" marB="339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800" dirty="0" smtClean="0"/>
                        <a:t>Largeur</a:t>
                      </a:r>
                      <a:br>
                        <a:rPr lang="fr-FR" sz="800" dirty="0" smtClean="0"/>
                      </a:br>
                      <a:r>
                        <a:rPr lang="fr-FR" sz="800" dirty="0" smtClean="0"/>
                        <a:t>(mm)</a:t>
                      </a:r>
                    </a:p>
                  </a:txBody>
                  <a:tcPr marL="67814" marR="67814" marT="33906" marB="339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800" dirty="0" smtClean="0"/>
                        <a:t>Hauteur</a:t>
                      </a:r>
                      <a:br>
                        <a:rPr lang="fr-FR" sz="800" dirty="0" smtClean="0"/>
                      </a:br>
                      <a:r>
                        <a:rPr lang="fr-FR" sz="800" dirty="0" smtClean="0"/>
                        <a:t>(mm)</a:t>
                      </a:r>
                    </a:p>
                  </a:txBody>
                  <a:tcPr marL="67814" marR="67814" marT="33906" marB="339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800" dirty="0" smtClean="0"/>
                        <a:t>Quantité</a:t>
                      </a:r>
                      <a:br>
                        <a:rPr lang="fr-FR" sz="800" dirty="0" smtClean="0"/>
                      </a:br>
                      <a:r>
                        <a:rPr lang="fr-FR" sz="800" dirty="0" smtClean="0"/>
                        <a:t>(pcs)</a:t>
                      </a:r>
                    </a:p>
                  </a:txBody>
                  <a:tcPr marL="67814" marR="67814" marT="33906" marB="339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r>
              <a:tr h="275023">
                <a:tc>
                  <a:txBody>
                    <a:bodyPr/>
                    <a:lstStyle/>
                    <a:p>
                      <a:pPr algn="l">
                        <a:lnSpc>
                          <a:spcPct val="150000"/>
                        </a:lnSpc>
                      </a:pPr>
                      <a:r>
                        <a:rPr lang="fr-FR" sz="800" dirty="0" smtClean="0"/>
                        <a:t>Unité</a:t>
                      </a:r>
                      <a:endParaRPr lang="fr-FR" sz="800" dirty="0">
                        <a:latin typeface="+mn-lt"/>
                      </a:endParaRPr>
                    </a:p>
                  </a:txBody>
                  <a:tcPr marL="67814" marR="67814" marT="33906" marB="339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endParaRPr lang="fr-FR" sz="1400" dirty="0"/>
                    </a:p>
                  </a:txBody>
                  <a:tcPr marL="62949" marR="62949" marT="31475" marB="314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endParaRPr lang="fr-FR" sz="1400"/>
                    </a:p>
                  </a:txBody>
                  <a:tcPr marL="62949" marR="62949" marT="31475" marB="314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endParaRPr lang="fr-FR" sz="1400"/>
                    </a:p>
                  </a:txBody>
                  <a:tcPr marL="62949" marR="62949" marT="31475" marB="314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endParaRPr lang="fr-FR" sz="1400"/>
                    </a:p>
                  </a:txBody>
                  <a:tcPr marL="62949" marR="62949" marT="31475" marB="314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endParaRPr lang="fr-FR" sz="1400" dirty="0"/>
                    </a:p>
                  </a:txBody>
                  <a:tcPr marL="62949" marR="62949" marT="31475" marB="314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275023">
                <a:tc>
                  <a:txBody>
                    <a:bodyPr/>
                    <a:lstStyle/>
                    <a:p>
                      <a:pPr algn="l">
                        <a:lnSpc>
                          <a:spcPct val="150000"/>
                        </a:lnSpc>
                      </a:pPr>
                      <a:r>
                        <a:rPr lang="fr-FR" sz="800" dirty="0" smtClean="0"/>
                        <a:t>Sous PCB</a:t>
                      </a:r>
                      <a:endParaRPr lang="fr-FR" sz="800" dirty="0">
                        <a:latin typeface="+mn-lt"/>
                      </a:endParaRPr>
                    </a:p>
                  </a:txBody>
                  <a:tcPr marL="67814" marR="67814" marT="33906" marB="339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fr-FR" sz="1400" dirty="0"/>
                    </a:p>
                  </a:txBody>
                  <a:tcPr marL="62949" marR="62949" marT="31475" marB="314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fr-FR" sz="1400"/>
                    </a:p>
                  </a:txBody>
                  <a:tcPr marL="62949" marR="62949" marT="31475" marB="314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fr-FR" sz="1400"/>
                    </a:p>
                  </a:txBody>
                  <a:tcPr marL="62949" marR="62949" marT="31475" marB="314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fr-FR" sz="1400"/>
                    </a:p>
                  </a:txBody>
                  <a:tcPr marL="62949" marR="62949" marT="31475" marB="314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fr-FR" sz="1400" dirty="0"/>
                    </a:p>
                  </a:txBody>
                  <a:tcPr marL="62949" marR="62949" marT="31475" marB="314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26509">
                <a:tc>
                  <a:txBody>
                    <a:bodyPr/>
                    <a:lstStyle/>
                    <a:p>
                      <a:pPr algn="l"/>
                      <a:r>
                        <a:rPr lang="fr-FR" sz="800" dirty="0" smtClean="0"/>
                        <a:t>Master PCB</a:t>
                      </a:r>
                      <a:endParaRPr lang="fr-FR" sz="800" dirty="0">
                        <a:latin typeface="+mn-lt"/>
                      </a:endParaRPr>
                    </a:p>
                  </a:txBody>
                  <a:tcPr marL="67814" marR="67814" marT="33906" marB="339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endParaRPr lang="fr-FR" sz="1400" dirty="0"/>
                    </a:p>
                  </a:txBody>
                  <a:tcPr marL="62949" marR="62949" marT="31475" marB="314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endParaRPr lang="fr-FR" sz="1400"/>
                    </a:p>
                  </a:txBody>
                  <a:tcPr marL="62949" marR="62949" marT="31475" marB="314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endParaRPr lang="fr-FR" sz="1400"/>
                    </a:p>
                  </a:txBody>
                  <a:tcPr marL="62949" marR="62949" marT="31475" marB="314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endParaRPr lang="fr-FR" sz="1400"/>
                    </a:p>
                  </a:txBody>
                  <a:tcPr marL="62949" marR="62949" marT="31475" marB="314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endParaRPr lang="fr-FR" sz="1400" dirty="0"/>
                    </a:p>
                  </a:txBody>
                  <a:tcPr marL="62949" marR="62949" marT="31475" marB="3147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bl>
          </a:graphicData>
        </a:graphic>
      </p:graphicFrame>
      <p:sp>
        <p:nvSpPr>
          <p:cNvPr id="20" name="Rectangle 19"/>
          <p:cNvSpPr/>
          <p:nvPr/>
        </p:nvSpPr>
        <p:spPr>
          <a:xfrm>
            <a:off x="3842957" y="7705360"/>
            <a:ext cx="2035399" cy="738664"/>
          </a:xfrm>
          <a:prstGeom prst="rect">
            <a:avLst/>
          </a:prstGeom>
          <a:solidFill>
            <a:schemeClr val="bg1">
              <a:lumMod val="85000"/>
            </a:schemeClr>
          </a:solidFill>
        </p:spPr>
        <p:txBody>
          <a:bodyPr wrap="square">
            <a:spAutoFit/>
          </a:bodyPr>
          <a:lstStyle/>
          <a:p>
            <a:r>
              <a:rPr lang="fr-FR" sz="1050" dirty="0" err="1"/>
              <a:t>Ref</a:t>
            </a:r>
            <a:r>
              <a:rPr lang="fr-FR" sz="1050" dirty="0"/>
              <a:t> </a:t>
            </a:r>
            <a:r>
              <a:rPr lang="fr-FR" sz="1050" dirty="0" err="1"/>
              <a:t>Innelec</a:t>
            </a:r>
            <a:r>
              <a:rPr lang="fr-FR" sz="1050" dirty="0"/>
              <a:t> : 	</a:t>
            </a:r>
            <a:r>
              <a:rPr lang="fr-FR" sz="1050" dirty="0" smtClean="0"/>
              <a:t>61881192425 </a:t>
            </a:r>
            <a:r>
              <a:rPr lang="fr-FR" sz="1050" dirty="0"/>
              <a:t>	</a:t>
            </a:r>
          </a:p>
          <a:p>
            <a:r>
              <a:rPr lang="fr-FR" sz="1050" dirty="0" err="1"/>
              <a:t>Gencod</a:t>
            </a:r>
            <a:r>
              <a:rPr lang="fr-FR" sz="1050" dirty="0"/>
              <a:t> : 	</a:t>
            </a:r>
            <a:r>
              <a:rPr lang="fr-FR" sz="1050" dirty="0" smtClean="0"/>
              <a:t>3328170255004 </a:t>
            </a:r>
            <a:endParaRPr lang="fr-FR" sz="1050" dirty="0"/>
          </a:p>
          <a:p>
            <a:r>
              <a:rPr lang="fr-FR" sz="1050" dirty="0" err="1"/>
              <a:t>Deee</a:t>
            </a:r>
            <a:r>
              <a:rPr lang="fr-FR" sz="1050" dirty="0"/>
              <a:t> : 	</a:t>
            </a:r>
            <a:r>
              <a:rPr lang="fr-FR" sz="1050" dirty="0" smtClean="0"/>
              <a:t>0,16 €</a:t>
            </a:r>
            <a:endParaRPr lang="fr-FR" sz="1050" dirty="0"/>
          </a:p>
          <a:p>
            <a:r>
              <a:rPr lang="fr-FR" sz="1050" dirty="0"/>
              <a:t>PVPC* : </a:t>
            </a:r>
            <a:r>
              <a:rPr lang="fr-FR" sz="1050" dirty="0" smtClean="0"/>
              <a:t>	29,99 €</a:t>
            </a:r>
            <a:endParaRPr lang="fr-FR" sz="1050" dirty="0"/>
          </a:p>
        </p:txBody>
      </p:sp>
      <p:sp>
        <p:nvSpPr>
          <p:cNvPr id="24" name="ZoneTexte 23"/>
          <p:cNvSpPr txBox="1"/>
          <p:nvPr/>
        </p:nvSpPr>
        <p:spPr>
          <a:xfrm>
            <a:off x="10668" y="8854588"/>
            <a:ext cx="1834156" cy="253916"/>
          </a:xfrm>
          <a:prstGeom prst="rect">
            <a:avLst/>
          </a:prstGeom>
          <a:noFill/>
        </p:spPr>
        <p:txBody>
          <a:bodyPr wrap="none" rtlCol="0">
            <a:spAutoFit/>
          </a:bodyPr>
          <a:lstStyle/>
          <a:p>
            <a:r>
              <a:rPr lang="fr-FR" sz="1050" dirty="0"/>
              <a:t>*</a:t>
            </a:r>
            <a:r>
              <a:rPr lang="fr-FR" sz="1050" dirty="0" smtClean="0"/>
              <a:t>Prix de vente public conseillé</a:t>
            </a:r>
            <a:endParaRPr lang="fr-FR" sz="1050" dirty="0"/>
          </a:p>
        </p:txBody>
      </p:sp>
      <p:sp>
        <p:nvSpPr>
          <p:cNvPr id="16" name="Rectangle 15"/>
          <p:cNvSpPr/>
          <p:nvPr/>
        </p:nvSpPr>
        <p:spPr>
          <a:xfrm>
            <a:off x="188640" y="1527919"/>
            <a:ext cx="5472608" cy="307777"/>
          </a:xfrm>
          <a:prstGeom prst="rect">
            <a:avLst/>
          </a:prstGeom>
        </p:spPr>
        <p:txBody>
          <a:bodyPr wrap="square">
            <a:spAutoFit/>
          </a:bodyPr>
          <a:lstStyle/>
          <a:p>
            <a:r>
              <a:rPr lang="fr-FR" sz="1400" b="1" dirty="0" smtClean="0">
                <a:solidFill>
                  <a:schemeClr val="bg1">
                    <a:lumMod val="50000"/>
                  </a:schemeClr>
                </a:solidFill>
              </a:rPr>
              <a:t>Pack d’accessoires gamer</a:t>
            </a:r>
            <a:endParaRPr lang="fr-FR" sz="1400" b="1" dirty="0">
              <a:solidFill>
                <a:schemeClr val="bg1">
                  <a:lumMod val="50000"/>
                </a:schemeClr>
              </a:solidFill>
            </a:endParaRPr>
          </a:p>
        </p:txBody>
      </p:sp>
      <p:pic>
        <p:nvPicPr>
          <p:cNvPr id="26" name="Picture 2" descr="\\fl001f1\Partage_Konix\Dukens\Marketing\PICTOS\ne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1669" y="2274393"/>
            <a:ext cx="1001638" cy="1024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8470" y="1533063"/>
            <a:ext cx="1371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descr="\\FL001F1\Partage_Konix\2_MARKETING\aa BANQUE VISUELLE\creation code barre indesign + mode d'emploi\NEW GENCODE\3328170255004.jpg"/>
          <p:cNvPicPr>
            <a:picLocks noChangeAspect="1" noChangeArrowheads="1"/>
          </p:cNvPicPr>
          <p:nvPr/>
        </p:nvPicPr>
        <p:blipFill>
          <a:blip r:embed="rId5" cstate="screen">
            <a:extLst>
              <a:ext uri="{28A0092B-C50C-407E-A947-70E740481C1C}">
                <a14:useLocalDpi xmlns:a14="http://schemas.microsoft.com/office/drawing/2010/main" val="0"/>
              </a:ext>
            </a:extLst>
          </a:blip>
          <a:srcRect/>
          <a:stretch>
            <a:fillRect/>
          </a:stretch>
        </p:blipFill>
        <p:spPr bwMode="auto">
          <a:xfrm>
            <a:off x="5477607" y="8262577"/>
            <a:ext cx="1421265" cy="88142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vte_ghulam\Desktop\NC1A1925.png"/>
          <p:cNvPicPr>
            <a:picLocks noChangeAspect="1" noChangeArrowheads="1"/>
          </p:cNvPicPr>
          <p:nvPr/>
        </p:nvPicPr>
        <p:blipFill>
          <a:blip r:embed="rId6" cstate="screen">
            <a:extLst>
              <a:ext uri="{28A0092B-C50C-407E-A947-70E740481C1C}">
                <a14:useLocalDpi xmlns:a14="http://schemas.microsoft.com/office/drawing/2010/main" val="0"/>
              </a:ext>
            </a:extLst>
          </a:blip>
          <a:srcRect/>
          <a:stretch>
            <a:fillRect/>
          </a:stretch>
        </p:blipFill>
        <p:spPr bwMode="auto">
          <a:xfrm>
            <a:off x="3802044" y="5324663"/>
            <a:ext cx="3245334" cy="2163015"/>
          </a:xfrm>
          <a:prstGeom prst="rect">
            <a:avLst/>
          </a:prstGeom>
          <a:noFill/>
          <a:extLst>
            <a:ext uri="{909E8E84-426E-40DD-AFC4-6F175D3DCCD1}">
              <a14:hiddenFill xmlns:a14="http://schemas.microsoft.com/office/drawing/2010/main">
                <a:solidFill>
                  <a:srgbClr val="FFFFFF"/>
                </a:solidFill>
              </a14:hiddenFill>
            </a:ext>
          </a:extLst>
        </p:spPr>
      </p:pic>
      <p:sp>
        <p:nvSpPr>
          <p:cNvPr id="17" name="ZoneTexte 16"/>
          <p:cNvSpPr txBox="1"/>
          <p:nvPr/>
        </p:nvSpPr>
        <p:spPr>
          <a:xfrm>
            <a:off x="4192792" y="4529934"/>
            <a:ext cx="2316223" cy="1323439"/>
          </a:xfrm>
          <a:prstGeom prst="rect">
            <a:avLst/>
          </a:prstGeom>
          <a:noFill/>
        </p:spPr>
        <p:txBody>
          <a:bodyPr wrap="square" rtlCol="0">
            <a:spAutoFit/>
          </a:bodyPr>
          <a:lstStyle/>
          <a:p>
            <a:pPr marL="285750" indent="-285750">
              <a:buFont typeface="Wingdings" panose="05000000000000000000" pitchFamily="2" charset="2"/>
              <a:buChar char="ü"/>
            </a:pPr>
            <a:r>
              <a:rPr lang="en-US" sz="1000" dirty="0"/>
              <a:t>Protection </a:t>
            </a:r>
            <a:r>
              <a:rPr lang="fr-FR" sz="1000" dirty="0"/>
              <a:t>complète</a:t>
            </a:r>
            <a:r>
              <a:rPr lang="en-US" sz="1000" dirty="0"/>
              <a:t> et </a:t>
            </a:r>
            <a:r>
              <a:rPr lang="fr-FR" sz="1000" dirty="0"/>
              <a:t>intelligente</a:t>
            </a:r>
          </a:p>
          <a:p>
            <a:pPr marL="285750" indent="-285750">
              <a:buFont typeface="Wingdings" panose="05000000000000000000" pitchFamily="2" charset="2"/>
              <a:buChar char="ü"/>
            </a:pPr>
            <a:r>
              <a:rPr lang="fr-FR" sz="1000" dirty="0"/>
              <a:t>Protection contre les ransomwares</a:t>
            </a:r>
          </a:p>
          <a:p>
            <a:pPr marL="285750" indent="-285750">
              <a:buFont typeface="Wingdings" panose="05000000000000000000" pitchFamily="2" charset="2"/>
              <a:buChar char="ü"/>
            </a:pPr>
            <a:r>
              <a:rPr lang="fr-FR" sz="1000" dirty="0"/>
              <a:t>Navigation sécurisée</a:t>
            </a:r>
          </a:p>
          <a:p>
            <a:pPr marL="285750" indent="-285750">
              <a:buFont typeface="Wingdings" panose="05000000000000000000" pitchFamily="2" charset="2"/>
              <a:buChar char="ü"/>
            </a:pPr>
            <a:r>
              <a:rPr lang="fr-FR" sz="1000" dirty="0"/>
              <a:t>Achats en ligne sécurisés</a:t>
            </a:r>
          </a:p>
          <a:p>
            <a:pPr marL="285750" indent="-285750">
              <a:buFont typeface="Wingdings" panose="05000000000000000000" pitchFamily="2" charset="2"/>
              <a:buChar char="ü"/>
            </a:pPr>
            <a:r>
              <a:rPr lang="fr-FR" sz="1000" dirty="0"/>
              <a:t>Contrôle de sécurité des réseaux Wi-Fi</a:t>
            </a:r>
          </a:p>
          <a:p>
            <a:pPr marL="285750" indent="-285750">
              <a:buFont typeface="Wingdings" panose="05000000000000000000" pitchFamily="2" charset="2"/>
              <a:buChar char="ü"/>
            </a:pPr>
            <a:r>
              <a:rPr lang="fr-FR" sz="1000" dirty="0"/>
              <a:t>Analyse des vulnérabilités</a:t>
            </a:r>
          </a:p>
          <a:p>
            <a:pPr marL="285750" indent="-285750">
              <a:buFont typeface="Wingdings" panose="05000000000000000000" pitchFamily="2" charset="2"/>
              <a:buChar char="ü"/>
            </a:pPr>
            <a:r>
              <a:rPr lang="fr-FR" sz="1000" dirty="0"/>
              <a:t>Gestionnaire de mots de passe</a:t>
            </a:r>
          </a:p>
        </p:txBody>
      </p:sp>
      <p:sp>
        <p:nvSpPr>
          <p:cNvPr id="18" name="ZoneTexte 17"/>
          <p:cNvSpPr txBox="1"/>
          <p:nvPr/>
        </p:nvSpPr>
        <p:spPr>
          <a:xfrm>
            <a:off x="3842957" y="4134267"/>
            <a:ext cx="2841917" cy="41549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050" dirty="0" smtClean="0">
                <a:latin typeface="Aaux ProRegular Italic OSF" panose="00000400000000000000" pitchFamily="2" charset="0"/>
              </a:rPr>
              <a:t>Fonctionnalités de Bitdefender Antivirus Plus 2018</a:t>
            </a:r>
            <a:endParaRPr lang="fr-FR" sz="1050" dirty="0">
              <a:latin typeface="Aaux ProRegular Italic OSF" panose="00000400000000000000" pitchFamily="2" charset="0"/>
            </a:endParaRPr>
          </a:p>
        </p:txBody>
      </p:sp>
    </p:spTree>
    <p:extLst>
      <p:ext uri="{BB962C8B-B14F-4D97-AF65-F5344CB8AC3E}">
        <p14:creationId xmlns:p14="http://schemas.microsoft.com/office/powerpoint/2010/main" val="5128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16184</TotalTime>
  <Words>130</Words>
  <Application>Microsoft Office PowerPoint</Application>
  <PresentationFormat>Affichage à l'écran (4:3)</PresentationFormat>
  <Paragraphs>39</Paragraphs>
  <Slides>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Aaux ProRegular Italic OSF</vt:lpstr>
      <vt:lpstr>Andalus</vt:lpstr>
      <vt:lpstr>Arial</vt:lpstr>
      <vt:lpstr>Calibri</vt:lpstr>
      <vt:lpstr>Matura MT Script Capitals</vt:lpstr>
      <vt:lpstr>Wingdings</vt:lpstr>
      <vt:lpstr>Thème Office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Sophie daverat</dc:creator>
  <cp:lastModifiedBy>Adèle Bernard</cp:lastModifiedBy>
  <cp:revision>1246</cp:revision>
  <cp:lastPrinted>2016-10-20T15:37:38Z</cp:lastPrinted>
  <dcterms:created xsi:type="dcterms:W3CDTF">2014-01-14T14:16:22Z</dcterms:created>
  <dcterms:modified xsi:type="dcterms:W3CDTF">2019-01-31T10:39:05Z</dcterms:modified>
</cp:coreProperties>
</file>