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3"/>
  </p:notesMasterIdLst>
  <p:sldIdLst>
    <p:sldId id="581" r:id="rId2"/>
  </p:sldIdLst>
  <p:sldSz cx="6858000" cy="9144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6E0A"/>
    <a:srgbClr val="FF9933"/>
    <a:srgbClr val="003399"/>
    <a:srgbClr val="0429C8"/>
    <a:srgbClr val="336699"/>
    <a:srgbClr val="0033CC"/>
    <a:srgbClr val="6C89A4"/>
    <a:srgbClr val="4D6F73"/>
    <a:srgbClr val="0099CC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5BE263C-DBD7-4A20-BB59-AAB30ACAA65A}" styleName="Style moyen 3 - 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8603FDC-E32A-4AB5-989C-0864C3EAD2B8}" styleName="Style à thème 2 - Accentuation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E171933-4619-4E11-9A3F-F7608DF75F80}" styleName="Style moyen 1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93D81CF-94F2-401A-BA57-92F5A7B2D0C5}" styleName="Style moye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1" autoAdjust="0"/>
    <p:restoredTop sz="99767" autoAdjust="0"/>
  </p:normalViewPr>
  <p:slideViewPr>
    <p:cSldViewPr>
      <p:cViewPr>
        <p:scale>
          <a:sx n="100" d="100"/>
          <a:sy n="100" d="100"/>
        </p:scale>
        <p:origin x="-1056" y="58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4" d="100"/>
        <a:sy n="64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71" y="-77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0506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AAF07422-949C-44B2-BFCB-3D69D378FB18}" type="datetimeFigureOut">
              <a:rPr lang="fr-FR" smtClean="0"/>
              <a:t>02/01/2018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68350"/>
            <a:ext cx="287655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599" y="4861155"/>
            <a:ext cx="5680103" cy="4605821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0506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DEE9902B-5662-47CB-8EBC-8BB131E641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4887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74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02/01/2018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45638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\\FL001F1\web_upload\Mario_Lacroix\fonds_konix\fond_konix-PC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-36512"/>
            <a:ext cx="6907774" cy="5180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\\fl001f1\DIM\Archives_DIM\DIM\KONIX\LOGOS\LOGO KONIX\PAR_CATEGORIE\KONIX_GAMING_P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07539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-36512"/>
            <a:ext cx="6889022" cy="5166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\\fl001f1\DIM\Archives_DIM\DIM\KONIX\LOGOS\LOGO KONIX\PAR_CATEGORIE\KONIX_GAMING_P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33569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\\FL001F1\web_upload\Mario_Lacroix\fonds_konix\fond_konix-SONY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1"/>
            <a:ext cx="6907774" cy="5220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\\fl001f1\DIM\Archives_DIM\DIM\KONIX\LOGOS\LOGO KONIX\PAR_CATEGORIE\KONIX_GAMING_SONY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59527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\\FL001F1\web_upload\Mario_Lacroix\fonds_konix\fond_konix-xbox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959" y="-36512"/>
            <a:ext cx="6878960" cy="5159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\\fl001f1\DIM\Archives_DIM\DIM\KONIX\LOGOS\LOGO KONIX\PAR_CATEGORIE\KONIX_GAMING_XBOX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5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1936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5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92" y="364074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5" y="1913474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02/01/2018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928216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02/01/2018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1920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02/01/2018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617767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92"/>
            <a:ext cx="1543050" cy="780203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92"/>
            <a:ext cx="4514850" cy="780203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02/01/2018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75791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02/01/2018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9333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25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02/01/2018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38907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8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8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02/01/2018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8714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4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4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02/01/2018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8610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02/01/2018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67337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02/01/2018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7427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\\FL001F1\web_upload\Mario_Lacroix\fonds_konix\fond_konix-gaming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512"/>
            <a:ext cx="6857999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\\fl001f1\DIM\Archives_DIM\DIM\KONIX\LOGOS\LOGO KONIX\PAR_CATEGORIE\KONIX_GAMING_GENERI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24426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\\FL001F1\web_upload\Mario_Lacroix\fonds_konix\fond_konix-nintendo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512"/>
            <a:ext cx="6858000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\\fl001f1\DIM\Archives_DIM\DIM\KONIX\LOGOS\LOGO KONIX\PAR_CATEGORIE\KONIX_GAMING_NINTENDO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2216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8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41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C5E42-910C-43C7-90C5-433A998A7963}" type="datetimeFigureOut">
              <a:rPr lang="fr-FR" smtClean="0"/>
              <a:t>02/01/2018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41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41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331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12" r:id="rId8"/>
    <p:sldLayoutId id="2147483913" r:id="rId9"/>
    <p:sldLayoutId id="2147483914" r:id="rId10"/>
    <p:sldLayoutId id="2147483917" r:id="rId11"/>
    <p:sldLayoutId id="2147483915" r:id="rId12"/>
    <p:sldLayoutId id="2147483916" r:id="rId13"/>
    <p:sldLayoutId id="2147483908" r:id="rId14"/>
    <p:sldLayoutId id="2147483909" r:id="rId15"/>
    <p:sldLayoutId id="2147483910" r:id="rId16"/>
    <p:sldLayoutId id="2147483911" r:id="rId1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6.jpe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oneTexte 13"/>
          <p:cNvSpPr txBox="1"/>
          <p:nvPr/>
        </p:nvSpPr>
        <p:spPr>
          <a:xfrm>
            <a:off x="188639" y="3514814"/>
            <a:ext cx="3600401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/>
              <a:t>Caractéristiques techniques : </a:t>
            </a:r>
            <a:r>
              <a:rPr lang="fr-FR" sz="1100" b="1" dirty="0"/>
              <a:t/>
            </a:r>
            <a:br>
              <a:rPr lang="fr-FR" sz="1100" b="1" dirty="0"/>
            </a:br>
            <a:endParaRPr lang="fr-FR" sz="1100" b="1" dirty="0"/>
          </a:p>
          <a:p>
            <a:pPr marL="171450" indent="-171450">
              <a:buFont typeface="Calibri" panose="020F0502020204030204" pitchFamily="34" charset="0"/>
              <a:buChar char="‐"/>
            </a:pPr>
            <a:r>
              <a:rPr lang="fr-FR" sz="1000" dirty="0"/>
              <a:t>Switches mécaniques  marron optimisées pour l'entrée rapide de commandes</a:t>
            </a:r>
          </a:p>
          <a:p>
            <a:pPr marL="171450" indent="-171450">
              <a:buFont typeface="Calibri" panose="020F0502020204030204" pitchFamily="34" charset="0"/>
              <a:buChar char="‐"/>
            </a:pPr>
            <a:r>
              <a:rPr lang="fr-FR" sz="1000" dirty="0"/>
              <a:t>Clavier </a:t>
            </a:r>
            <a:r>
              <a:rPr lang="fr-FR" sz="1000" b="1" dirty="0"/>
              <a:t>mécanique </a:t>
            </a:r>
            <a:r>
              <a:rPr lang="fr-FR" sz="1000" dirty="0"/>
              <a:t>AZERTY </a:t>
            </a:r>
            <a:r>
              <a:rPr lang="fr-FR" sz="1000" dirty="0">
                <a:cs typeface="Andalus" panose="02020603050405020304" pitchFamily="18" charset="-78"/>
              </a:rPr>
              <a:t>standard </a:t>
            </a:r>
            <a:r>
              <a:rPr lang="fr-FR" sz="1000" dirty="0" smtClean="0">
                <a:cs typeface="Andalus" panose="02020603050405020304" pitchFamily="18" charset="-78"/>
              </a:rPr>
              <a:t>de 105 </a:t>
            </a:r>
            <a:r>
              <a:rPr lang="fr-FR" sz="1000" dirty="0">
                <a:cs typeface="Andalus" panose="02020603050405020304" pitchFamily="18" charset="-78"/>
              </a:rPr>
              <a:t>touches </a:t>
            </a:r>
          </a:p>
          <a:p>
            <a:pPr marL="171450" indent="-171450">
              <a:buFont typeface="Calibri" panose="020F0502020204030204" pitchFamily="34" charset="0"/>
              <a:buChar char="‐"/>
            </a:pPr>
            <a:r>
              <a:rPr lang="fr-FR" sz="1000" b="1" dirty="0"/>
              <a:t>Rétroéclairage de l’intérieur des touches</a:t>
            </a:r>
            <a:r>
              <a:rPr lang="fr-FR" sz="1000" dirty="0"/>
              <a:t>, avec 7 couleurs paramétrables sur chaque touche et luminosité réglable, ainsi qu’un choix de </a:t>
            </a:r>
            <a:r>
              <a:rPr lang="fr-FR" sz="1000" b="1" dirty="0"/>
              <a:t>10 effets de lumière</a:t>
            </a:r>
            <a:r>
              <a:rPr lang="fr-FR" sz="1000" dirty="0" smtClean="0"/>
              <a:t>.</a:t>
            </a:r>
          </a:p>
          <a:p>
            <a:pPr marL="171450" indent="-171450">
              <a:buFont typeface="Calibri" panose="020F0502020204030204" pitchFamily="34" charset="0"/>
              <a:buChar char="‐"/>
            </a:pPr>
            <a:r>
              <a:rPr lang="fr-FR" sz="1000" dirty="0" smtClean="0"/>
              <a:t>Cinq profils  de rétroéclairage paramétrables</a:t>
            </a:r>
            <a:endParaRPr lang="fr-FR" sz="1000" dirty="0"/>
          </a:p>
          <a:p>
            <a:pPr marL="171450" indent="-171450">
              <a:buFont typeface="Calibri" panose="020F0502020204030204" pitchFamily="34" charset="0"/>
              <a:buChar char="‐"/>
            </a:pPr>
            <a:r>
              <a:rPr lang="fr-FR" sz="1000" b="1" dirty="0"/>
              <a:t>Anti-</a:t>
            </a:r>
            <a:r>
              <a:rPr lang="fr-FR" sz="1000" b="1" dirty="0" err="1"/>
              <a:t>ghosting</a:t>
            </a:r>
            <a:r>
              <a:rPr lang="fr-FR" sz="1000" b="1" dirty="0"/>
              <a:t> </a:t>
            </a:r>
            <a:r>
              <a:rPr lang="fr-FR" sz="1000" dirty="0"/>
              <a:t>complet</a:t>
            </a:r>
          </a:p>
          <a:p>
            <a:pPr marL="171450" indent="-171450">
              <a:buFont typeface="Calibri" panose="020F0502020204030204" pitchFamily="34" charset="0"/>
              <a:buChar char="‐"/>
            </a:pPr>
            <a:r>
              <a:rPr lang="fr-FR" sz="1000" dirty="0"/>
              <a:t>Raccourcis multimédia</a:t>
            </a:r>
          </a:p>
          <a:p>
            <a:pPr marL="171450" indent="-171450">
              <a:buFont typeface="Calibri" panose="020F0502020204030204" pitchFamily="34" charset="0"/>
              <a:buChar char="‐"/>
            </a:pPr>
            <a:r>
              <a:rPr lang="fr-FR" sz="1000" dirty="0"/>
              <a:t>Aspect noir avec châssis en métal et repose-poignet </a:t>
            </a:r>
          </a:p>
          <a:p>
            <a:pPr marL="171450" indent="-171450">
              <a:buFont typeface="Calibri" panose="020F0502020204030204" pitchFamily="34" charset="0"/>
              <a:buChar char="‐"/>
            </a:pPr>
            <a:r>
              <a:rPr lang="fr-FR" sz="1000" b="1" dirty="0"/>
              <a:t>Touches de déplacement permutables </a:t>
            </a:r>
            <a:r>
              <a:rPr lang="fr-FR" sz="1000" dirty="0"/>
              <a:t>(Touches directionnelles/ZQSD) </a:t>
            </a:r>
          </a:p>
          <a:p>
            <a:pPr marL="171450" indent="-171450">
              <a:buFont typeface="Calibri" panose="020F0502020204030204" pitchFamily="34" charset="0"/>
              <a:buChar char="‐"/>
            </a:pPr>
            <a:r>
              <a:rPr lang="fr-FR" sz="1000" b="1" dirty="0"/>
              <a:t>Verrouillage possible </a:t>
            </a:r>
            <a:r>
              <a:rPr lang="fr-FR" sz="1000" dirty="0"/>
              <a:t>des touches Windows et </a:t>
            </a:r>
            <a:r>
              <a:rPr lang="fr-FR" sz="1000" dirty="0" smtClean="0"/>
              <a:t>Application</a:t>
            </a:r>
            <a:endParaRPr lang="fr-FR" sz="1000" dirty="0"/>
          </a:p>
          <a:p>
            <a:pPr marL="171450" lvl="0" indent="-171450">
              <a:buFont typeface="Calibri" panose="020F0502020204030204" pitchFamily="34" charset="0"/>
              <a:buChar char="‐"/>
            </a:pPr>
            <a:r>
              <a:rPr lang="fr-FR" sz="1000" dirty="0">
                <a:solidFill>
                  <a:prstClr val="black"/>
                </a:solidFill>
              </a:rPr>
              <a:t>Cordon tressé avec connecteur plaqué or</a:t>
            </a:r>
          </a:p>
          <a:p>
            <a:pPr marL="171450" indent="-171450">
              <a:buFont typeface="Calibri" panose="020F0502020204030204" pitchFamily="34" charset="0"/>
              <a:buChar char="‐"/>
            </a:pPr>
            <a:r>
              <a:rPr lang="fr-FR" sz="1000" dirty="0"/>
              <a:t>Compatible avec Windows XP/Vista/7/8/10</a:t>
            </a:r>
            <a:endParaRPr lang="fr-FR" sz="1000" b="1" dirty="0"/>
          </a:p>
        </p:txBody>
      </p:sp>
      <p:sp>
        <p:nvSpPr>
          <p:cNvPr id="25" name="ZoneTexte 24"/>
          <p:cNvSpPr txBox="1"/>
          <p:nvPr/>
        </p:nvSpPr>
        <p:spPr>
          <a:xfrm>
            <a:off x="10668" y="8854588"/>
            <a:ext cx="183415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/>
              <a:t>*</a:t>
            </a:r>
            <a:r>
              <a:rPr lang="fr-FR" sz="1050" dirty="0" smtClean="0"/>
              <a:t>Prix de vente public conseillé</a:t>
            </a:r>
            <a:endParaRPr lang="fr-FR" sz="1050" dirty="0"/>
          </a:p>
        </p:txBody>
      </p:sp>
      <p:sp>
        <p:nvSpPr>
          <p:cNvPr id="15" name="Rectangle 14"/>
          <p:cNvSpPr/>
          <p:nvPr/>
        </p:nvSpPr>
        <p:spPr>
          <a:xfrm>
            <a:off x="188640" y="1527919"/>
            <a:ext cx="54726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b="1" dirty="0">
                <a:solidFill>
                  <a:schemeClr val="bg1">
                    <a:lumMod val="50000"/>
                  </a:schemeClr>
                </a:solidFill>
              </a:rPr>
              <a:t>Clavier </a:t>
            </a:r>
            <a:r>
              <a:rPr lang="fr-FR" sz="1400" b="1" dirty="0" err="1">
                <a:solidFill>
                  <a:schemeClr val="bg1">
                    <a:lumMod val="50000"/>
                  </a:schemeClr>
                </a:solidFill>
              </a:rPr>
              <a:t>gamer</a:t>
            </a:r>
            <a:r>
              <a:rPr lang="fr-FR" sz="1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400" b="1" dirty="0" smtClean="0">
                <a:solidFill>
                  <a:schemeClr val="bg1">
                    <a:lumMod val="50000"/>
                  </a:schemeClr>
                </a:solidFill>
              </a:rPr>
              <a:t>mécanique RGB</a:t>
            </a:r>
            <a:endParaRPr lang="fr-FR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188640" y="1130648"/>
            <a:ext cx="67152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Matura MT Script Capitals" panose="03020802060602070202" pitchFamily="66" charset="0"/>
              </a:rPr>
              <a:t>Drakkar </a:t>
            </a:r>
            <a:r>
              <a:rPr lang="fr-FR" sz="2400" dirty="0" err="1">
                <a:latin typeface="Matura MT Script Capitals" panose="03020802060602070202" pitchFamily="66" charset="0"/>
              </a:rPr>
              <a:t>Ásgard</a:t>
            </a:r>
            <a:r>
              <a:rPr lang="fr-FR" sz="2400" dirty="0">
                <a:latin typeface="Matura MT Script Capitals" panose="03020802060602070202" pitchFamily="66" charset="0"/>
              </a:rPr>
              <a:t> </a:t>
            </a:r>
            <a:r>
              <a:rPr lang="fr-FR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RGB</a:t>
            </a:r>
            <a:endParaRPr lang="fr-FR" sz="24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4392488" y="242228"/>
            <a:ext cx="1916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ACCESSOIRES </a:t>
            </a:r>
            <a:r>
              <a:rPr lang="fr-FR" b="1" dirty="0" smtClean="0">
                <a:solidFill>
                  <a:schemeClr val="bg1"/>
                </a:solidFill>
              </a:rPr>
              <a:t>PC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987" b="31597"/>
          <a:stretch/>
        </p:blipFill>
        <p:spPr bwMode="auto">
          <a:xfrm>
            <a:off x="225386" y="1923516"/>
            <a:ext cx="3707670" cy="1424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\\Fl001f1\base_photos\PRES_PNG_72DPI_800x800px\3328170253680_pack.png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300" b="23300"/>
          <a:stretch/>
        </p:blipFill>
        <p:spPr bwMode="auto">
          <a:xfrm>
            <a:off x="3896309" y="1735029"/>
            <a:ext cx="2917067" cy="1557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9" name="Tableau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1743807"/>
              </p:ext>
            </p:extLst>
          </p:nvPr>
        </p:nvGraphicFramePr>
        <p:xfrm>
          <a:off x="287402" y="7319897"/>
          <a:ext cx="3357622" cy="1188207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569032"/>
                <a:gridCol w="569032"/>
                <a:gridCol w="566316"/>
                <a:gridCol w="569032"/>
                <a:gridCol w="515178"/>
                <a:gridCol w="569032"/>
              </a:tblGrid>
              <a:tr h="300639"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67814" marR="67814" marT="33906" marB="3390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 smtClean="0"/>
                        <a:t>Poids</a:t>
                      </a:r>
                      <a:br>
                        <a:rPr lang="fr-FR" sz="800" dirty="0" smtClean="0"/>
                      </a:br>
                      <a:r>
                        <a:rPr lang="fr-FR" sz="800" dirty="0" smtClean="0"/>
                        <a:t>(kg)</a:t>
                      </a:r>
                      <a:endParaRPr lang="fr-FR" sz="800" dirty="0"/>
                    </a:p>
                  </a:txBody>
                  <a:tcPr marL="67814" marR="67814" marT="33906" marB="3390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 smtClean="0"/>
                        <a:t>Longueur</a:t>
                      </a:r>
                      <a:br>
                        <a:rPr lang="fr-FR" sz="800" dirty="0" smtClean="0"/>
                      </a:br>
                      <a:r>
                        <a:rPr lang="fr-FR" sz="800" dirty="0" smtClean="0"/>
                        <a:t>(mm)</a:t>
                      </a:r>
                      <a:endParaRPr lang="fr-FR" sz="800" dirty="0"/>
                    </a:p>
                  </a:txBody>
                  <a:tcPr marL="67814" marR="67814" marT="33906" marB="3390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 smtClean="0"/>
                        <a:t>Largeur</a:t>
                      </a:r>
                      <a:br>
                        <a:rPr lang="fr-FR" sz="800" dirty="0" smtClean="0"/>
                      </a:br>
                      <a:r>
                        <a:rPr lang="fr-FR" sz="800" dirty="0" smtClean="0"/>
                        <a:t>(mm)</a:t>
                      </a:r>
                    </a:p>
                  </a:txBody>
                  <a:tcPr marL="67814" marR="67814" marT="33906" marB="3390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 smtClean="0"/>
                        <a:t>Hauteur</a:t>
                      </a:r>
                      <a:br>
                        <a:rPr lang="fr-FR" sz="800" dirty="0" smtClean="0"/>
                      </a:br>
                      <a:r>
                        <a:rPr lang="fr-FR" sz="800" dirty="0" smtClean="0"/>
                        <a:t>(mm)</a:t>
                      </a:r>
                    </a:p>
                  </a:txBody>
                  <a:tcPr marL="67814" marR="67814" marT="33906" marB="3390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 smtClean="0"/>
                        <a:t>Quantité</a:t>
                      </a:r>
                      <a:br>
                        <a:rPr lang="fr-FR" sz="800" dirty="0" smtClean="0"/>
                      </a:br>
                      <a:r>
                        <a:rPr lang="fr-FR" sz="800" dirty="0" smtClean="0"/>
                        <a:t>(pcs)</a:t>
                      </a:r>
                    </a:p>
                  </a:txBody>
                  <a:tcPr marL="67814" marR="67814" marT="33906" marB="3390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7502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fr-FR" sz="800" dirty="0" smtClean="0"/>
                        <a:t>Unité</a:t>
                      </a:r>
                      <a:endParaRPr lang="fr-FR" sz="800" dirty="0">
                        <a:latin typeface="+mn-lt"/>
                      </a:endParaRPr>
                    </a:p>
                  </a:txBody>
                  <a:tcPr marL="67814" marR="67814" marT="33906" marB="3390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50" dirty="0" smtClean="0"/>
                        <a:t>1,63</a:t>
                      </a:r>
                      <a:endParaRPr lang="fr-FR" sz="105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50" dirty="0" smtClean="0"/>
                        <a:t>215</a:t>
                      </a:r>
                      <a:endParaRPr lang="fr-FR" sz="105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50" dirty="0" smtClean="0"/>
                        <a:t>60</a:t>
                      </a:r>
                      <a:endParaRPr lang="fr-FR" sz="105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50" dirty="0" smtClean="0"/>
                        <a:t>465</a:t>
                      </a:r>
                      <a:endParaRPr lang="fr-FR" sz="105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50" dirty="0" smtClean="0"/>
                        <a:t>1</a:t>
                      </a:r>
                      <a:endParaRPr lang="fr-FR" sz="105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502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fr-FR" sz="800" dirty="0" smtClean="0"/>
                        <a:t>Sous PCB</a:t>
                      </a:r>
                      <a:endParaRPr lang="fr-FR" sz="800" dirty="0">
                        <a:latin typeface="+mn-lt"/>
                      </a:endParaRPr>
                    </a:p>
                  </a:txBody>
                  <a:tcPr marL="67814" marR="67814" marT="33906" marB="3390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5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5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5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5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5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09">
                <a:tc>
                  <a:txBody>
                    <a:bodyPr/>
                    <a:lstStyle/>
                    <a:p>
                      <a:pPr algn="l"/>
                      <a:r>
                        <a:rPr lang="fr-FR" sz="800" dirty="0" smtClean="0"/>
                        <a:t>Master PCB</a:t>
                      </a:r>
                      <a:endParaRPr lang="fr-FR" sz="800" dirty="0">
                        <a:latin typeface="+mn-lt"/>
                      </a:endParaRPr>
                    </a:p>
                  </a:txBody>
                  <a:tcPr marL="67814" marR="67814" marT="33906" marB="3390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/>
                        <a:t>10,4</a:t>
                      </a:r>
                      <a:endParaRPr lang="fr-FR" sz="105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/>
                        <a:t>475</a:t>
                      </a:r>
                      <a:endParaRPr lang="fr-FR" sz="105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/>
                        <a:t>350</a:t>
                      </a:r>
                      <a:endParaRPr lang="fr-FR" sz="105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/>
                        <a:t>235</a:t>
                      </a:r>
                      <a:endParaRPr lang="fr-FR" sz="105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/>
                        <a:t>6</a:t>
                      </a:r>
                      <a:endParaRPr lang="fr-FR" sz="105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0" name="Rectangle 29"/>
          <p:cNvSpPr/>
          <p:nvPr/>
        </p:nvSpPr>
        <p:spPr>
          <a:xfrm>
            <a:off x="313480" y="6455801"/>
            <a:ext cx="1658504" cy="7386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fr-FR" sz="1050" dirty="0" err="1"/>
              <a:t>Ref</a:t>
            </a:r>
            <a:r>
              <a:rPr lang="fr-FR" sz="1050" dirty="0"/>
              <a:t> Innelec : 61881191745</a:t>
            </a: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050" dirty="0" err="1" smtClean="0"/>
              <a:t>Gencod</a:t>
            </a:r>
            <a:r>
              <a:rPr lang="fr-FR" sz="1050" dirty="0" smtClean="0"/>
              <a:t> </a:t>
            </a:r>
            <a:r>
              <a:rPr lang="fr-FR" sz="1050" dirty="0"/>
              <a:t>: </a:t>
            </a:r>
            <a:r>
              <a:rPr lang="fr-FR" sz="1050" dirty="0" smtClean="0"/>
              <a:t>3328170253680</a:t>
            </a:r>
            <a:br>
              <a:rPr lang="fr-FR" sz="1050" dirty="0" smtClean="0"/>
            </a:br>
            <a:r>
              <a:rPr lang="fr-FR" sz="1050" dirty="0" err="1" smtClean="0"/>
              <a:t>Deee</a:t>
            </a:r>
            <a:r>
              <a:rPr lang="fr-FR" sz="1050" dirty="0" smtClean="0"/>
              <a:t> </a:t>
            </a:r>
            <a:r>
              <a:rPr lang="fr-FR" sz="1050" dirty="0"/>
              <a:t>: 	</a:t>
            </a:r>
            <a:r>
              <a:rPr lang="fr-FR" sz="1050" dirty="0" smtClean="0"/>
              <a:t>0,08 €</a:t>
            </a:r>
          </a:p>
          <a:p>
            <a:r>
              <a:rPr lang="fr-FR" sz="1050" dirty="0" smtClean="0"/>
              <a:t>PVPC* : 	</a:t>
            </a:r>
            <a:r>
              <a:rPr lang="fr-FR" sz="1050" dirty="0"/>
              <a:t>89,99 € </a:t>
            </a:r>
          </a:p>
        </p:txBody>
      </p:sp>
      <p:graphicFrame>
        <p:nvGraphicFramePr>
          <p:cNvPr id="32" name="Tableau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8629273"/>
              </p:ext>
            </p:extLst>
          </p:nvPr>
        </p:nvGraphicFramePr>
        <p:xfrm>
          <a:off x="3717032" y="3563888"/>
          <a:ext cx="3024336" cy="3493292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452157"/>
                <a:gridCol w="1572179"/>
              </a:tblGrid>
              <a:tr h="219868">
                <a:tc gridSpan="2">
                  <a:txBody>
                    <a:bodyPr/>
                    <a:lstStyle/>
                    <a:p>
                      <a:pPr algn="ctr"/>
                      <a:r>
                        <a:rPr lang="fr-FR" sz="900" b="1" i="1" dirty="0" smtClean="0">
                          <a:latin typeface="+mj-lt"/>
                        </a:rPr>
                        <a:t>Caractéristiques principales</a:t>
                      </a:r>
                      <a:endParaRPr lang="fr-FR" sz="900" b="1" i="1" dirty="0">
                        <a:latin typeface="+mj-lt"/>
                      </a:endParaRPr>
                    </a:p>
                  </a:txBody>
                  <a:tcPr marL="76397" marR="76397" marT="38199" marB="3819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19868"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solidFill>
                            <a:schemeClr val="tx1"/>
                          </a:solidFill>
                          <a:latin typeface="+mj-lt"/>
                        </a:rPr>
                        <a:t>Type de clavier</a:t>
                      </a:r>
                      <a:endParaRPr lang="fr-FR" sz="9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76397" marR="76397" marT="38199" marB="3819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solidFill>
                            <a:schemeClr val="tx1"/>
                          </a:solidFill>
                        </a:rPr>
                        <a:t>Mécanique</a:t>
                      </a:r>
                      <a:endParaRPr lang="fr-FR" sz="900" dirty="0">
                        <a:solidFill>
                          <a:schemeClr val="tx1"/>
                        </a:solidFill>
                      </a:endParaRPr>
                    </a:p>
                  </a:txBody>
                  <a:tcPr marL="76397" marR="76397" marT="38199" marB="3819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9868"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solidFill>
                            <a:schemeClr val="tx1"/>
                          </a:solidFill>
                          <a:latin typeface="+mj-lt"/>
                        </a:rPr>
                        <a:t>Type de touches</a:t>
                      </a:r>
                      <a:endParaRPr lang="fr-FR" sz="9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76397" marR="76397" marT="38199" marB="3819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900" baseline="0" dirty="0" err="1" smtClean="0">
                          <a:solidFill>
                            <a:schemeClr val="tx1"/>
                          </a:solidFill>
                        </a:rPr>
                        <a:t>Switchs</a:t>
                      </a:r>
                      <a:r>
                        <a:rPr lang="fr-FR" sz="900" baseline="0" dirty="0" smtClean="0">
                          <a:solidFill>
                            <a:schemeClr val="tx1"/>
                          </a:solidFill>
                        </a:rPr>
                        <a:t> mécaniques marron</a:t>
                      </a:r>
                      <a:endParaRPr lang="fr-FR" sz="900" dirty="0">
                        <a:solidFill>
                          <a:schemeClr val="tx1"/>
                        </a:solidFill>
                      </a:endParaRPr>
                    </a:p>
                  </a:txBody>
                  <a:tcPr marL="76397" marR="76397" marT="38199" marB="3819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868"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solidFill>
                            <a:schemeClr val="tx1"/>
                          </a:solidFill>
                          <a:latin typeface="+mj-lt"/>
                        </a:rPr>
                        <a:t>Anti-</a:t>
                      </a:r>
                      <a:r>
                        <a:rPr lang="fr-FR" sz="90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ghosting</a:t>
                      </a:r>
                      <a:endParaRPr lang="fr-FR" sz="9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76397" marR="76397" marT="38199" marB="3819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solidFill>
                            <a:schemeClr val="tx1"/>
                          </a:solidFill>
                        </a:rPr>
                        <a:t>Complet</a:t>
                      </a:r>
                      <a:endParaRPr lang="fr-FR" sz="900" dirty="0">
                        <a:solidFill>
                          <a:schemeClr val="tx1"/>
                        </a:solidFill>
                      </a:endParaRPr>
                    </a:p>
                  </a:txBody>
                  <a:tcPr marL="76397" marR="76397" marT="38199" marB="3819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98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>
                          <a:solidFill>
                            <a:schemeClr val="tx1"/>
                          </a:solidFill>
                          <a:latin typeface="+mj-lt"/>
                        </a:rPr>
                        <a:t>Verrouillage de</a:t>
                      </a:r>
                      <a:r>
                        <a:rPr lang="fr-FR" sz="9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la touche Windows</a:t>
                      </a:r>
                      <a:endParaRPr lang="fr-FR" sz="9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76397" marR="76397" marT="38199" marB="3819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>
                          <a:solidFill>
                            <a:schemeClr val="tx1"/>
                          </a:solidFill>
                        </a:rPr>
                        <a:t>Oui</a:t>
                      </a:r>
                    </a:p>
                  </a:txBody>
                  <a:tcPr marL="76397" marR="76397" marT="38199" marB="3819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8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>
                          <a:solidFill>
                            <a:schemeClr val="tx1"/>
                          </a:solidFill>
                          <a:latin typeface="+mj-lt"/>
                        </a:rPr>
                        <a:t>Touches</a:t>
                      </a:r>
                      <a:r>
                        <a:rPr lang="fr-FR" sz="9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 multimédia</a:t>
                      </a:r>
                      <a:endParaRPr lang="fr-FR" sz="9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76397" marR="76397" marT="38199" marB="3819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76397" marR="76397" marT="38199" marB="3819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85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>
                          <a:solidFill>
                            <a:schemeClr val="tx1"/>
                          </a:solidFill>
                          <a:latin typeface="+mj-lt"/>
                        </a:rPr>
                        <a:t>Inversion des</a:t>
                      </a:r>
                      <a:r>
                        <a:rPr lang="fr-FR" sz="9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touches directionnelles</a:t>
                      </a:r>
                      <a:endParaRPr lang="fr-FR" sz="9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76397" marR="76397" marT="38199" marB="3819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Oui</a:t>
                      </a:r>
                    </a:p>
                  </a:txBody>
                  <a:tcPr marL="76397" marR="76397" marT="38199" marB="3819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8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Rétro-éclairage</a:t>
                      </a:r>
                      <a:endParaRPr lang="fr-FR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397" marR="76397" marT="38199" marB="3819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Oui (7 couleurs)</a:t>
                      </a:r>
                      <a:endParaRPr lang="fr-FR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397" marR="76397" marT="38199" marB="3819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23371">
                <a:tc gridSpan="2">
                  <a:txBody>
                    <a:bodyPr/>
                    <a:lstStyle/>
                    <a:p>
                      <a:pPr algn="ctr"/>
                      <a:r>
                        <a:rPr lang="fr-FR" sz="900" b="1" i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Connexion</a:t>
                      </a:r>
                      <a:endParaRPr lang="fr-FR" sz="900" b="1" i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76397" marR="76397" marT="38199" marB="3819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19868"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latin typeface="+mj-lt"/>
                        </a:rPr>
                        <a:t>Type de connexion</a:t>
                      </a:r>
                    </a:p>
                  </a:txBody>
                  <a:tcPr marL="76397" marR="76397" marT="38199" marB="3819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Filaire</a:t>
                      </a:r>
                      <a:endParaRPr lang="fr-FR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397" marR="76397" marT="38199" marB="3819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19868"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latin typeface="+mj-lt"/>
                        </a:rPr>
                        <a:t>Interface </a:t>
                      </a:r>
                      <a:endParaRPr lang="fr-FR" sz="900" dirty="0">
                        <a:latin typeface="+mj-lt"/>
                      </a:endParaRPr>
                    </a:p>
                  </a:txBody>
                  <a:tcPr marL="76397" marR="76397" marT="38199" marB="3819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USB</a:t>
                      </a:r>
                      <a:endParaRPr lang="fr-FR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397" marR="76397" marT="38199" marB="3819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23371"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900" b="1" i="1" kern="120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Compatibilité</a:t>
                      </a:r>
                      <a:endParaRPr lang="fr-FR" sz="900" b="1" i="1" kern="1200" dirty="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6397" marR="76397" marT="38199" marB="3819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58510"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latin typeface="+mj-lt"/>
                        </a:rPr>
                        <a:t>Configuration requise</a:t>
                      </a:r>
                      <a:endParaRPr lang="fr-FR" sz="900" dirty="0">
                        <a:latin typeface="+mj-lt"/>
                      </a:endParaRPr>
                    </a:p>
                  </a:txBody>
                  <a:tcPr marL="76397" marR="76397" marT="38199" marB="3819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900" dirty="0" smtClean="0"/>
                        <a:t>Compatible avec Windows XP/Vista/7/8/10</a:t>
                      </a:r>
                      <a:endParaRPr lang="fr-FR" sz="900" dirty="0"/>
                    </a:p>
                  </a:txBody>
                  <a:tcPr marL="76397" marR="76397" marT="38199" marB="3819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868"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latin typeface="+mj-lt"/>
                        </a:rPr>
                        <a:t>Garantie</a:t>
                      </a:r>
                      <a:endParaRPr lang="fr-FR" sz="900" dirty="0">
                        <a:latin typeface="+mj-lt"/>
                      </a:endParaRPr>
                    </a:p>
                  </a:txBody>
                  <a:tcPr marL="76397" marR="76397" marT="38199" marB="3819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dirty="0" smtClean="0"/>
                        <a:t>3 ans</a:t>
                      </a:r>
                      <a:endParaRPr lang="fr-FR" sz="900" dirty="0"/>
                    </a:p>
                  </a:txBody>
                  <a:tcPr marL="76397" marR="76397" marT="38199" marB="3819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AutoShape 2" descr="Afficher l'image d'origine"/>
          <p:cNvSpPr>
            <a:spLocks noChangeAspect="1" noChangeArrowheads="1"/>
          </p:cNvSpPr>
          <p:nvPr/>
        </p:nvSpPr>
        <p:spPr bwMode="auto">
          <a:xfrm>
            <a:off x="155575" y="-2201863"/>
            <a:ext cx="6048375" cy="4600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 descr="Afficher l'image d'origine"/>
          <p:cNvSpPr>
            <a:spLocks noChangeAspect="1" noChangeArrowheads="1"/>
          </p:cNvSpPr>
          <p:nvPr/>
        </p:nvSpPr>
        <p:spPr bwMode="auto">
          <a:xfrm>
            <a:off x="307975" y="-2049463"/>
            <a:ext cx="6048375" cy="4600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4904" y="1512085"/>
            <a:ext cx="346823" cy="339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6842" y="7421317"/>
            <a:ext cx="2556000" cy="1185345"/>
          </a:xfrm>
          <a:prstGeom prst="rect">
            <a:avLst/>
          </a:prstGeom>
        </p:spPr>
      </p:pic>
      <p:pic>
        <p:nvPicPr>
          <p:cNvPr id="4" name="Picture 2" descr="\\FL001F1\Partage_Konix\2_MARKETING\aa BANQUE VISUELLE\creation code barre indesign + mode d'emploi\NEW GENCODE\3328170253680.jpg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8839" y="6300192"/>
            <a:ext cx="1607684" cy="997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84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16164</TotalTime>
  <Words>93</Words>
  <Application>Microsoft Office PowerPoint</Application>
  <PresentationFormat>Affichage à l'écran (4:3)</PresentationFormat>
  <Paragraphs>61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Sophie daverat</dc:creator>
  <cp:lastModifiedBy>Fatima GHULAM</cp:lastModifiedBy>
  <cp:revision>1239</cp:revision>
  <cp:lastPrinted>2016-10-20T15:37:38Z</cp:lastPrinted>
  <dcterms:created xsi:type="dcterms:W3CDTF">2014-01-14T14:16:22Z</dcterms:created>
  <dcterms:modified xsi:type="dcterms:W3CDTF">2018-01-02T11:27:05Z</dcterms:modified>
</cp:coreProperties>
</file>